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277" r:id="rId2"/>
    <p:sldId id="257" r:id="rId3"/>
    <p:sldId id="499" r:id="rId4"/>
    <p:sldId id="436" r:id="rId5"/>
    <p:sldId id="512" r:id="rId6"/>
    <p:sldId id="501" r:id="rId7"/>
    <p:sldId id="500" r:id="rId8"/>
    <p:sldId id="490" r:id="rId9"/>
    <p:sldId id="503" r:id="rId10"/>
    <p:sldId id="475" r:id="rId11"/>
    <p:sldId id="450" r:id="rId12"/>
    <p:sldId id="507" r:id="rId13"/>
    <p:sldId id="508" r:id="rId14"/>
    <p:sldId id="497" r:id="rId15"/>
    <p:sldId id="509" r:id="rId16"/>
    <p:sldId id="487" r:id="rId17"/>
    <p:sldId id="506" r:id="rId18"/>
    <p:sldId id="510" r:id="rId19"/>
    <p:sldId id="293" r:id="rId20"/>
    <p:sldId id="511" r:id="rId2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56"/>
    <a:srgbClr val="004CBF"/>
    <a:srgbClr val="FD425F"/>
    <a:srgbClr val="282738"/>
    <a:srgbClr val="8984D8"/>
    <a:srgbClr val="FFF186"/>
    <a:srgbClr val="FD7B8A"/>
    <a:srgbClr val="2CD4C4"/>
    <a:srgbClr val="F6F6F6"/>
    <a:srgbClr val="FFEC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985" autoAdjust="0"/>
    <p:restoredTop sz="95730" autoAdjust="0"/>
  </p:normalViewPr>
  <p:slideViewPr>
    <p:cSldViewPr snapToGrid="0">
      <p:cViewPr varScale="1">
        <p:scale>
          <a:sx n="89" d="100"/>
          <a:sy n="89" d="100"/>
        </p:scale>
        <p:origin x="571" y="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8" d="100"/>
          <a:sy n="58" d="100"/>
        </p:scale>
        <p:origin x="3024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xmlns="" id="{59230B0E-39ED-45EA-AD95-669D0616B39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AA82B798-201A-4B14-B1F0-6A660C5C727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EE2F5857-B39B-4284-A086-C6DE2719C94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E3EF34-7656-4396-AEBE-2B554E5E93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878219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A49F08-9100-4AF5-BC0A-FC6A093BE3CC}" type="datetimeFigureOut">
              <a:rPr lang="ko-KR" altLang="en-US" smtClean="0"/>
              <a:t>2021-03-30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8FC7D2-309F-4B1D-AF63-DB3D4B5448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79335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2.svg"/><Relationship Id="rId7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www.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svg"/><Relationship Id="rId5" Type="http://schemas.openxmlformats.org/officeDocument/2006/relationships/image" Target="../media/image4.png"/><Relationship Id="rId4" Type="http://schemas.openxmlformats.org/officeDocument/2006/relationships/image" Target="../media/image6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hyperlink" Target="http://www.pptmon.com/" TargetMode="External"/><Relationship Id="rId4" Type="http://schemas.openxmlformats.org/officeDocument/2006/relationships/image" Target="../media/image12.sv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hyperlink" Target="http://www.pptmon.com/" TargetMode="External"/><Relationship Id="rId4" Type="http://schemas.openxmlformats.org/officeDocument/2006/relationships/image" Target="../media/image12.sv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hyperlink" Target="http://www.pptmon.com/" TargetMode="External"/><Relationship Id="rId4" Type="http://schemas.openxmlformats.org/officeDocument/2006/relationships/image" Target="../media/image12.sv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www.pptmon.com/" TargetMode="Externa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www.pptmon.com/" TargetMode="Externa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www.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6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9.svg"/><Relationship Id="rId2" Type="http://schemas.openxmlformats.org/officeDocument/2006/relationships/hyperlink" Target="http://www.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svg"/><Relationship Id="rId5" Type="http://schemas.openxmlformats.org/officeDocument/2006/relationships/image" Target="../media/image4.png"/><Relationship Id="rId4" Type="http://schemas.openxmlformats.org/officeDocument/2006/relationships/image" Target="../media/image6.svg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2.sv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3.png"/><Relationship Id="rId4" Type="http://schemas.openxmlformats.org/officeDocument/2006/relationships/hyperlink" Target="http://www.pptmon.com/" TargetMode="External"/><Relationship Id="rId9" Type="http://schemas.openxmlformats.org/officeDocument/2006/relationships/image" Target="../media/image12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4.svg"/><Relationship Id="rId2" Type="http://schemas.openxmlformats.org/officeDocument/2006/relationships/hyperlink" Target="http://www.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svg"/><Relationship Id="rId5" Type="http://schemas.openxmlformats.org/officeDocument/2006/relationships/image" Target="../media/image4.png"/><Relationship Id="rId4" Type="http://schemas.openxmlformats.org/officeDocument/2006/relationships/image" Target="../media/image6.sv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3.png"/><Relationship Id="rId7" Type="http://schemas.openxmlformats.org/officeDocument/2006/relationships/image" Target="../media/image1.png"/><Relationship Id="rId2" Type="http://schemas.openxmlformats.org/officeDocument/2006/relationships/hyperlink" Target="http://www.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svg"/><Relationship Id="rId5" Type="http://schemas.openxmlformats.org/officeDocument/2006/relationships/image" Target="../media/image6.png"/><Relationship Id="rId4" Type="http://schemas.openxmlformats.org/officeDocument/2006/relationships/image" Target="../media/image6.svg"/><Relationship Id="rId9" Type="http://schemas.openxmlformats.org/officeDocument/2006/relationships/image" Target="../media/image18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www.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svg"/><Relationship Id="rId5" Type="http://schemas.openxmlformats.org/officeDocument/2006/relationships/image" Target="../media/image4.png"/><Relationship Id="rId4" Type="http://schemas.openxmlformats.org/officeDocument/2006/relationships/image" Target="../media/image6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www.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svg"/><Relationship Id="rId5" Type="http://schemas.openxmlformats.org/officeDocument/2006/relationships/image" Target="../media/image4.png"/><Relationship Id="rId4" Type="http://schemas.openxmlformats.org/officeDocument/2006/relationships/image" Target="../media/image6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0.svg"/><Relationship Id="rId2" Type="http://schemas.openxmlformats.org/officeDocument/2006/relationships/hyperlink" Target="http://www.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svg"/><Relationship Id="rId5" Type="http://schemas.openxmlformats.org/officeDocument/2006/relationships/image" Target="../media/image1.png"/><Relationship Id="rId4" Type="http://schemas.openxmlformats.org/officeDocument/2006/relationships/image" Target="../media/image6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PTM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래픽 12">
            <a:extLst>
              <a:ext uri="{FF2B5EF4-FFF2-40B4-BE49-F238E27FC236}">
                <a16:creationId xmlns:a16="http://schemas.microsoft.com/office/drawing/2014/main" xmlns="" id="{CD2AF7C2-018E-4308-88ED-5BE2691952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r="2107"/>
          <a:stretch/>
        </p:blipFill>
        <p:spPr>
          <a:xfrm>
            <a:off x="5227840" y="-14514"/>
            <a:ext cx="6964160" cy="6858000"/>
          </a:xfrm>
          <a:prstGeom prst="rect">
            <a:avLst/>
          </a:prstGeom>
        </p:spPr>
      </p:pic>
      <p:pic>
        <p:nvPicPr>
          <p:cNvPr id="14" name="그래픽 13">
            <a:extLst>
              <a:ext uri="{FF2B5EF4-FFF2-40B4-BE49-F238E27FC236}">
                <a16:creationId xmlns:a16="http://schemas.microsoft.com/office/drawing/2014/main" xmlns="" id="{BC638241-9FFE-4E65-BE9C-83D11FC823E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6095999" y="1245183"/>
            <a:ext cx="5985557" cy="4743046"/>
          </a:xfrm>
          <a:prstGeom prst="rect">
            <a:avLst/>
          </a:prstGeom>
        </p:spPr>
      </p:pic>
      <p:pic>
        <p:nvPicPr>
          <p:cNvPr id="4" name="Graphic 3">
            <a:hlinkClick r:id="rId6"/>
            <a:extLst>
              <a:ext uri="{FF2B5EF4-FFF2-40B4-BE49-F238E27FC236}">
                <a16:creationId xmlns:a16="http://schemas.microsoft.com/office/drawing/2014/main" xmlns="" id="{18391A64-485F-424B-B3B2-B1CB6E26B08D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5647236" y="7063924"/>
            <a:ext cx="2471738" cy="1905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D0222388-ACFB-4C7D-92F6-B808C17D7B09}"/>
              </a:ext>
            </a:extLst>
          </p:cNvPr>
          <p:cNvSpPr txBox="1"/>
          <p:nvPr userDrawn="1"/>
        </p:nvSpPr>
        <p:spPr>
          <a:xfrm>
            <a:off x="4073025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948787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hlinkClick r:id="rId2"/>
            <a:extLst>
              <a:ext uri="{FF2B5EF4-FFF2-40B4-BE49-F238E27FC236}">
                <a16:creationId xmlns:a16="http://schemas.microsoft.com/office/drawing/2014/main" xmlns="" id="{18391A64-485F-424B-B3B2-B1CB6E26B08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647236" y="7063924"/>
            <a:ext cx="2471738" cy="1905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D0222388-ACFB-4C7D-92F6-B808C17D7B09}"/>
              </a:ext>
            </a:extLst>
          </p:cNvPr>
          <p:cNvSpPr txBox="1"/>
          <p:nvPr userDrawn="1"/>
        </p:nvSpPr>
        <p:spPr>
          <a:xfrm>
            <a:off x="4073025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그래픽 4">
            <a:extLst>
              <a:ext uri="{FF2B5EF4-FFF2-40B4-BE49-F238E27FC236}">
                <a16:creationId xmlns:a16="http://schemas.microsoft.com/office/drawing/2014/main" xmlns="" id="{0C920DB4-4DF2-4823-AF9C-9A23806B566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 t="26053" r="75383" b="32703"/>
          <a:stretch/>
        </p:blipFill>
        <p:spPr>
          <a:xfrm rot="16200000" flipH="1">
            <a:off x="10034182" y="4700182"/>
            <a:ext cx="1650271" cy="2665366"/>
          </a:xfrm>
          <a:prstGeom prst="rect">
            <a:avLst/>
          </a:prstGeom>
        </p:spPr>
      </p:pic>
      <p:pic>
        <p:nvPicPr>
          <p:cNvPr id="6" name="그래픽 5">
            <a:extLst>
              <a:ext uri="{FF2B5EF4-FFF2-40B4-BE49-F238E27FC236}">
                <a16:creationId xmlns:a16="http://schemas.microsoft.com/office/drawing/2014/main" xmlns="" id="{01C2D3EE-5024-4D85-A2B3-9D4B412FB54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 t="26053" r="75383" b="32703"/>
          <a:stretch/>
        </p:blipFill>
        <p:spPr>
          <a:xfrm rot="5400000">
            <a:off x="507547" y="4700183"/>
            <a:ext cx="1650271" cy="2665366"/>
          </a:xfrm>
          <a:prstGeom prst="rect">
            <a:avLst/>
          </a:prstGeom>
        </p:spPr>
      </p:pic>
      <p:sp>
        <p:nvSpPr>
          <p:cNvPr id="7" name="그림 개체 틀 4">
            <a:extLst>
              <a:ext uri="{FF2B5EF4-FFF2-40B4-BE49-F238E27FC236}">
                <a16:creationId xmlns:a16="http://schemas.microsoft.com/office/drawing/2014/main" xmlns="" id="{00C4A4BC-9130-45E0-85DD-B0FCC98D204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738883" y="1893366"/>
            <a:ext cx="3228740" cy="3239006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wrap="square" lIns="90000" tIns="828000" anchor="ctr" anchorCtr="1"/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3375387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래픽 5">
            <a:extLst>
              <a:ext uri="{FF2B5EF4-FFF2-40B4-BE49-F238E27FC236}">
                <a16:creationId xmlns:a16="http://schemas.microsoft.com/office/drawing/2014/main" xmlns="" id="{E4ABD7BA-F9B1-4CEB-8008-874AC22DBF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r="35375" b="32538"/>
          <a:stretch/>
        </p:blipFill>
        <p:spPr>
          <a:xfrm>
            <a:off x="7594601" y="2231495"/>
            <a:ext cx="4597400" cy="4626505"/>
          </a:xfrm>
          <a:prstGeom prst="rect">
            <a:avLst/>
          </a:prstGeom>
        </p:spPr>
      </p:pic>
      <p:pic>
        <p:nvPicPr>
          <p:cNvPr id="7" name="그래픽 6">
            <a:extLst>
              <a:ext uri="{FF2B5EF4-FFF2-40B4-BE49-F238E27FC236}">
                <a16:creationId xmlns:a16="http://schemas.microsoft.com/office/drawing/2014/main" xmlns="" id="{72DA2D63-28F7-4F37-B32B-F86165E6E8C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 t="26053" r="75383" b="32703"/>
          <a:stretch/>
        </p:blipFill>
        <p:spPr>
          <a:xfrm rot="16200000" flipV="1">
            <a:off x="507548" y="-507547"/>
            <a:ext cx="1650271" cy="2665366"/>
          </a:xfrm>
          <a:prstGeom prst="rect">
            <a:avLst/>
          </a:prstGeom>
        </p:spPr>
      </p:pic>
      <p:pic>
        <p:nvPicPr>
          <p:cNvPr id="4" name="Graphic 3">
            <a:hlinkClick r:id="rId5"/>
            <a:extLst>
              <a:ext uri="{FF2B5EF4-FFF2-40B4-BE49-F238E27FC236}">
                <a16:creationId xmlns:a16="http://schemas.microsoft.com/office/drawing/2014/main" xmlns="" id="{18391A64-485F-424B-B3B2-B1CB6E26B08D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5647236" y="7063924"/>
            <a:ext cx="2471738" cy="1905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D0222388-ACFB-4C7D-92F6-B808C17D7B09}"/>
              </a:ext>
            </a:extLst>
          </p:cNvPr>
          <p:cNvSpPr txBox="1"/>
          <p:nvPr userDrawn="1"/>
        </p:nvSpPr>
        <p:spPr>
          <a:xfrm>
            <a:off x="4073025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그림 개체 틀 11">
            <a:extLst>
              <a:ext uri="{FF2B5EF4-FFF2-40B4-BE49-F238E27FC236}">
                <a16:creationId xmlns:a16="http://schemas.microsoft.com/office/drawing/2014/main" xmlns="" id="{497FDD99-9FDE-4CAC-8C98-CCF683C25CB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044814" y="1071562"/>
            <a:ext cx="2179320" cy="4714876"/>
          </a:xfrm>
          <a:prstGeom prst="roundRect">
            <a:avLst>
              <a:gd name="adj" fmla="val 7322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>
              <a:defRPr lang="ko-KR" altLang="en-US" sz="2000" dirty="0"/>
            </a:lvl1pPr>
          </a:lstStyle>
          <a:p>
            <a:pPr marR="0" lvl="0" fontAlgn="auto">
              <a:spcAft>
                <a:spcPts val="0"/>
              </a:spcAft>
              <a:buClrTx/>
              <a:buSzTx/>
              <a:tabLst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0768658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1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래픽 5">
            <a:extLst>
              <a:ext uri="{FF2B5EF4-FFF2-40B4-BE49-F238E27FC236}">
                <a16:creationId xmlns:a16="http://schemas.microsoft.com/office/drawing/2014/main" xmlns="" id="{83B599BE-F2C4-4557-B118-101E6902218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r="35375" b="32538"/>
          <a:stretch/>
        </p:blipFill>
        <p:spPr>
          <a:xfrm>
            <a:off x="7594601" y="2231495"/>
            <a:ext cx="4597400" cy="4626505"/>
          </a:xfrm>
          <a:prstGeom prst="rect">
            <a:avLst/>
          </a:prstGeom>
        </p:spPr>
      </p:pic>
      <p:pic>
        <p:nvPicPr>
          <p:cNvPr id="7" name="그래픽 6">
            <a:extLst>
              <a:ext uri="{FF2B5EF4-FFF2-40B4-BE49-F238E27FC236}">
                <a16:creationId xmlns:a16="http://schemas.microsoft.com/office/drawing/2014/main" xmlns="" id="{A53EA82A-1CD2-4EC7-99BB-E692D089B6F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 t="26053" r="75383" b="32703"/>
          <a:stretch/>
        </p:blipFill>
        <p:spPr>
          <a:xfrm rot="16200000" flipV="1">
            <a:off x="507548" y="-507547"/>
            <a:ext cx="1650271" cy="2665366"/>
          </a:xfrm>
          <a:prstGeom prst="rect">
            <a:avLst/>
          </a:prstGeom>
        </p:spPr>
      </p:pic>
      <p:pic>
        <p:nvPicPr>
          <p:cNvPr id="4" name="Graphic 3">
            <a:hlinkClick r:id="rId5"/>
            <a:extLst>
              <a:ext uri="{FF2B5EF4-FFF2-40B4-BE49-F238E27FC236}">
                <a16:creationId xmlns:a16="http://schemas.microsoft.com/office/drawing/2014/main" xmlns="" id="{18391A64-485F-424B-B3B2-B1CB6E26B08D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5647236" y="7063924"/>
            <a:ext cx="2471738" cy="1905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D0222388-ACFB-4C7D-92F6-B808C17D7B09}"/>
              </a:ext>
            </a:extLst>
          </p:cNvPr>
          <p:cNvSpPr txBox="1"/>
          <p:nvPr userDrawn="1"/>
        </p:nvSpPr>
        <p:spPr>
          <a:xfrm>
            <a:off x="4073025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그림 개체 틀 5">
            <a:extLst>
              <a:ext uri="{FF2B5EF4-FFF2-40B4-BE49-F238E27FC236}">
                <a16:creationId xmlns:a16="http://schemas.microsoft.com/office/drawing/2014/main" xmlns="" id="{52786B5F-F9CE-4191-BF03-820D0439E89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959917" y="664052"/>
            <a:ext cx="3825240" cy="5114925"/>
          </a:xfrm>
          <a:prstGeom prst="roundRect">
            <a:avLst>
              <a:gd name="adj" fmla="val 1926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0" marR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069257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래픽 5">
            <a:extLst>
              <a:ext uri="{FF2B5EF4-FFF2-40B4-BE49-F238E27FC236}">
                <a16:creationId xmlns:a16="http://schemas.microsoft.com/office/drawing/2014/main" xmlns="" id="{8EC0C0F8-D8C7-4AA1-8F77-472272C1903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r="35375" b="32538"/>
          <a:stretch/>
        </p:blipFill>
        <p:spPr>
          <a:xfrm>
            <a:off x="7594601" y="2231495"/>
            <a:ext cx="4597400" cy="4626505"/>
          </a:xfrm>
          <a:prstGeom prst="rect">
            <a:avLst/>
          </a:prstGeom>
        </p:spPr>
      </p:pic>
      <p:pic>
        <p:nvPicPr>
          <p:cNvPr id="7" name="그래픽 6">
            <a:extLst>
              <a:ext uri="{FF2B5EF4-FFF2-40B4-BE49-F238E27FC236}">
                <a16:creationId xmlns:a16="http://schemas.microsoft.com/office/drawing/2014/main" xmlns="" id="{55DD69DE-9792-4F04-A532-94711BAED39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 t="26053" r="75383" b="32703"/>
          <a:stretch/>
        </p:blipFill>
        <p:spPr>
          <a:xfrm rot="16200000" flipV="1">
            <a:off x="507548" y="-507547"/>
            <a:ext cx="1650271" cy="2665366"/>
          </a:xfrm>
          <a:prstGeom prst="rect">
            <a:avLst/>
          </a:prstGeom>
        </p:spPr>
      </p:pic>
      <p:pic>
        <p:nvPicPr>
          <p:cNvPr id="4" name="Graphic 3">
            <a:hlinkClick r:id="rId5"/>
            <a:extLst>
              <a:ext uri="{FF2B5EF4-FFF2-40B4-BE49-F238E27FC236}">
                <a16:creationId xmlns:a16="http://schemas.microsoft.com/office/drawing/2014/main" xmlns="" id="{18391A64-485F-424B-B3B2-B1CB6E26B08D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5647236" y="7063924"/>
            <a:ext cx="2471738" cy="1905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D0222388-ACFB-4C7D-92F6-B808C17D7B09}"/>
              </a:ext>
            </a:extLst>
          </p:cNvPr>
          <p:cNvSpPr txBox="1"/>
          <p:nvPr userDrawn="1"/>
        </p:nvSpPr>
        <p:spPr>
          <a:xfrm>
            <a:off x="4073025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그림 개체 틀 8">
            <a:extLst>
              <a:ext uri="{FF2B5EF4-FFF2-40B4-BE49-F238E27FC236}">
                <a16:creationId xmlns:a16="http://schemas.microsoft.com/office/drawing/2014/main" xmlns="" id="{C49DF017-AA16-40DE-A4EE-BAECBC99560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560578" y="768350"/>
            <a:ext cx="6273800" cy="378460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0922667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hlinkClick r:id="rId2"/>
            <a:extLst>
              <a:ext uri="{FF2B5EF4-FFF2-40B4-BE49-F238E27FC236}">
                <a16:creationId xmlns:a16="http://schemas.microsoft.com/office/drawing/2014/main" xmlns="" id="{18391A64-485F-424B-B3B2-B1CB6E26B08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647236" y="7063924"/>
            <a:ext cx="2471738" cy="1905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D0222388-ACFB-4C7D-92F6-B808C17D7B09}"/>
              </a:ext>
            </a:extLst>
          </p:cNvPr>
          <p:cNvSpPr txBox="1"/>
          <p:nvPr userDrawn="1"/>
        </p:nvSpPr>
        <p:spPr>
          <a:xfrm>
            <a:off x="4073025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116580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PTMON 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hlinkClick r:id="rId2"/>
            <a:extLst>
              <a:ext uri="{FF2B5EF4-FFF2-40B4-BE49-F238E27FC236}">
                <a16:creationId xmlns:a16="http://schemas.microsoft.com/office/drawing/2014/main" xmlns="" id="{18391A64-485F-424B-B3B2-B1CB6E26B08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647236" y="7063924"/>
            <a:ext cx="2471738" cy="190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AA0AA798-D794-425E-BA64-2DD060502271}"/>
              </a:ext>
            </a:extLst>
          </p:cNvPr>
          <p:cNvSpPr txBox="1"/>
          <p:nvPr userDrawn="1"/>
        </p:nvSpPr>
        <p:spPr>
          <a:xfrm>
            <a:off x="4073025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727800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hlinkClick r:id="rId2"/>
            <a:extLst>
              <a:ext uri="{FF2B5EF4-FFF2-40B4-BE49-F238E27FC236}">
                <a16:creationId xmlns:a16="http://schemas.microsoft.com/office/drawing/2014/main" xmlns="" id="{18391A64-485F-424B-B3B2-B1CB6E26B08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647236" y="7063924"/>
            <a:ext cx="2471738" cy="1905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D0222388-ACFB-4C7D-92F6-B808C17D7B09}"/>
              </a:ext>
            </a:extLst>
          </p:cNvPr>
          <p:cNvSpPr txBox="1"/>
          <p:nvPr userDrawn="1"/>
        </p:nvSpPr>
        <p:spPr>
          <a:xfrm>
            <a:off x="4073025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그래픽 4">
            <a:extLst>
              <a:ext uri="{FF2B5EF4-FFF2-40B4-BE49-F238E27FC236}">
                <a16:creationId xmlns:a16="http://schemas.microsoft.com/office/drawing/2014/main" xmlns="" id="{6ED0A18C-96B5-4045-9BE7-657194DBF8C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 t="80851" r="40182"/>
          <a:stretch/>
        </p:blipFill>
        <p:spPr>
          <a:xfrm>
            <a:off x="9270042" y="1"/>
            <a:ext cx="2921958" cy="901700"/>
          </a:xfrm>
          <a:prstGeom prst="rect">
            <a:avLst/>
          </a:prstGeom>
        </p:spPr>
      </p:pic>
      <p:pic>
        <p:nvPicPr>
          <p:cNvPr id="6" name="그래픽 5">
            <a:extLst>
              <a:ext uri="{FF2B5EF4-FFF2-40B4-BE49-F238E27FC236}">
                <a16:creationId xmlns:a16="http://schemas.microsoft.com/office/drawing/2014/main" xmlns="" id="{9A5DF5D4-68A9-4E97-A21F-46FD7BB48EB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 l="6055" t="20998" r="66300" b="35306"/>
          <a:stretch/>
        </p:blipFill>
        <p:spPr>
          <a:xfrm rot="5400000">
            <a:off x="349250" y="5175250"/>
            <a:ext cx="1333500" cy="20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95205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hlinkClick r:id="rId2"/>
            <a:extLst>
              <a:ext uri="{FF2B5EF4-FFF2-40B4-BE49-F238E27FC236}">
                <a16:creationId xmlns:a16="http://schemas.microsoft.com/office/drawing/2014/main" xmlns="" id="{18391A64-485F-424B-B3B2-B1CB6E26B08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647236" y="7063924"/>
            <a:ext cx="2471738" cy="1905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D0222388-ACFB-4C7D-92F6-B808C17D7B09}"/>
              </a:ext>
            </a:extLst>
          </p:cNvPr>
          <p:cNvSpPr txBox="1"/>
          <p:nvPr userDrawn="1"/>
        </p:nvSpPr>
        <p:spPr>
          <a:xfrm>
            <a:off x="4073025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9" name="그래픽 38">
            <a:extLst>
              <a:ext uri="{FF2B5EF4-FFF2-40B4-BE49-F238E27FC236}">
                <a16:creationId xmlns:a16="http://schemas.microsoft.com/office/drawing/2014/main" xmlns="" id="{6F7B97A3-6B1A-480F-B357-829863EBEF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 t="78255" r="42804"/>
          <a:stretch/>
        </p:blipFill>
        <p:spPr>
          <a:xfrm rot="16200000" flipV="1">
            <a:off x="10569338" y="752238"/>
            <a:ext cx="2374901" cy="870422"/>
          </a:xfrm>
          <a:prstGeom prst="rect">
            <a:avLst/>
          </a:prstGeom>
        </p:spPr>
      </p:pic>
      <p:pic>
        <p:nvPicPr>
          <p:cNvPr id="40" name="그래픽 39">
            <a:extLst>
              <a:ext uri="{FF2B5EF4-FFF2-40B4-BE49-F238E27FC236}">
                <a16:creationId xmlns:a16="http://schemas.microsoft.com/office/drawing/2014/main" xmlns="" id="{43AE8935-58F8-415A-BFCD-7401EB4D137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 t="26053" r="75383" b="32703"/>
          <a:stretch/>
        </p:blipFill>
        <p:spPr>
          <a:xfrm flipH="1">
            <a:off x="-3" y="4192634"/>
            <a:ext cx="1650271" cy="2665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17532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래픽 9">
            <a:extLst>
              <a:ext uri="{FF2B5EF4-FFF2-40B4-BE49-F238E27FC236}">
                <a16:creationId xmlns:a16="http://schemas.microsoft.com/office/drawing/2014/main" xmlns="" id="{7574301D-2016-4EFD-A7B2-7A35610073A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r="35375" b="32538"/>
          <a:stretch/>
        </p:blipFill>
        <p:spPr>
          <a:xfrm flipH="1">
            <a:off x="0" y="2231495"/>
            <a:ext cx="4597400" cy="4626505"/>
          </a:xfrm>
          <a:prstGeom prst="rect">
            <a:avLst/>
          </a:prstGeom>
        </p:spPr>
      </p:pic>
      <p:pic>
        <p:nvPicPr>
          <p:cNvPr id="4" name="Graphic 3">
            <a:hlinkClick r:id="rId4"/>
            <a:extLst>
              <a:ext uri="{FF2B5EF4-FFF2-40B4-BE49-F238E27FC236}">
                <a16:creationId xmlns:a16="http://schemas.microsoft.com/office/drawing/2014/main" xmlns="" id="{18391A64-485F-424B-B3B2-B1CB6E26B08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5647236" y="7063924"/>
            <a:ext cx="2471738" cy="1905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D0222388-ACFB-4C7D-92F6-B808C17D7B09}"/>
              </a:ext>
            </a:extLst>
          </p:cNvPr>
          <p:cNvSpPr txBox="1"/>
          <p:nvPr userDrawn="1"/>
        </p:nvSpPr>
        <p:spPr>
          <a:xfrm>
            <a:off x="4073025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그래픽 2">
            <a:extLst>
              <a:ext uri="{FF2B5EF4-FFF2-40B4-BE49-F238E27FC236}">
                <a16:creationId xmlns:a16="http://schemas.microsoft.com/office/drawing/2014/main" xmlns="" id="{81EAD48F-6F5B-4189-8135-3E4199F40769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65174" y="2437419"/>
            <a:ext cx="3527425" cy="3872894"/>
          </a:xfrm>
          <a:prstGeom prst="rect">
            <a:avLst/>
          </a:prstGeom>
        </p:spPr>
      </p:pic>
      <p:pic>
        <p:nvPicPr>
          <p:cNvPr id="11" name="그래픽 10">
            <a:extLst>
              <a:ext uri="{FF2B5EF4-FFF2-40B4-BE49-F238E27FC236}">
                <a16:creationId xmlns:a16="http://schemas.microsoft.com/office/drawing/2014/main" xmlns="" id="{BFE2E125-F750-460B-A661-F9A7D776131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rcRect t="26053" r="75383" b="32703"/>
          <a:stretch/>
        </p:blipFill>
        <p:spPr>
          <a:xfrm rot="5400000" flipH="1" flipV="1">
            <a:off x="10034182" y="-507547"/>
            <a:ext cx="1650271" cy="2665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67428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hlinkClick r:id="rId2"/>
            <a:extLst>
              <a:ext uri="{FF2B5EF4-FFF2-40B4-BE49-F238E27FC236}">
                <a16:creationId xmlns:a16="http://schemas.microsoft.com/office/drawing/2014/main" xmlns="" id="{18391A64-485F-424B-B3B2-B1CB6E26B08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647236" y="7063924"/>
            <a:ext cx="2471738" cy="1905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D0222388-ACFB-4C7D-92F6-B808C17D7B09}"/>
              </a:ext>
            </a:extLst>
          </p:cNvPr>
          <p:cNvSpPr txBox="1"/>
          <p:nvPr userDrawn="1"/>
        </p:nvSpPr>
        <p:spPr>
          <a:xfrm>
            <a:off x="4073025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그래픽 4">
            <a:extLst>
              <a:ext uri="{FF2B5EF4-FFF2-40B4-BE49-F238E27FC236}">
                <a16:creationId xmlns:a16="http://schemas.microsoft.com/office/drawing/2014/main" xmlns="" id="{5FF0E14C-B7DF-4B64-8D72-5F0AC18ED24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 t="80851" r="40182"/>
          <a:stretch/>
        </p:blipFill>
        <p:spPr>
          <a:xfrm flipH="1" flipV="1">
            <a:off x="0" y="5956300"/>
            <a:ext cx="2921958" cy="901700"/>
          </a:xfrm>
          <a:prstGeom prst="rect">
            <a:avLst/>
          </a:prstGeom>
        </p:spPr>
      </p:pic>
      <p:pic>
        <p:nvPicPr>
          <p:cNvPr id="6" name="그래픽 5">
            <a:extLst>
              <a:ext uri="{FF2B5EF4-FFF2-40B4-BE49-F238E27FC236}">
                <a16:creationId xmlns:a16="http://schemas.microsoft.com/office/drawing/2014/main" xmlns="" id="{5B9D0D9B-8D50-410E-B39D-2C3C73911DF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 l="6055" t="20998" r="70776" b="35306"/>
          <a:stretch/>
        </p:blipFill>
        <p:spPr>
          <a:xfrm rot="5400000" flipH="1" flipV="1">
            <a:off x="10617199" y="-457200"/>
            <a:ext cx="1117601" cy="20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70395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hlinkClick r:id="rId2"/>
            <a:extLst>
              <a:ext uri="{FF2B5EF4-FFF2-40B4-BE49-F238E27FC236}">
                <a16:creationId xmlns:a16="http://schemas.microsoft.com/office/drawing/2014/main" xmlns="" id="{18391A64-485F-424B-B3B2-B1CB6E26B08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647236" y="7063924"/>
            <a:ext cx="2471738" cy="1905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D0222388-ACFB-4C7D-92F6-B808C17D7B09}"/>
              </a:ext>
            </a:extLst>
          </p:cNvPr>
          <p:cNvSpPr txBox="1"/>
          <p:nvPr userDrawn="1"/>
        </p:nvSpPr>
        <p:spPr>
          <a:xfrm>
            <a:off x="4073025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그래픽 4">
            <a:extLst>
              <a:ext uri="{FF2B5EF4-FFF2-40B4-BE49-F238E27FC236}">
                <a16:creationId xmlns:a16="http://schemas.microsoft.com/office/drawing/2014/main" xmlns="" id="{CD944A31-3786-494F-91CB-F2FFD35E193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 r="5808"/>
          <a:stretch/>
        </p:blipFill>
        <p:spPr>
          <a:xfrm>
            <a:off x="5418341" y="871537"/>
            <a:ext cx="6773660" cy="5114925"/>
          </a:xfrm>
          <a:prstGeom prst="rect">
            <a:avLst/>
          </a:prstGeom>
        </p:spPr>
      </p:pic>
      <p:sp>
        <p:nvSpPr>
          <p:cNvPr id="6" name="그림 개체 틀 17">
            <a:extLst>
              <a:ext uri="{FF2B5EF4-FFF2-40B4-BE49-F238E27FC236}">
                <a16:creationId xmlns:a16="http://schemas.microsoft.com/office/drawing/2014/main" xmlns="" id="{1BFEEF62-4789-4808-906A-0F3741109A0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814706" y="871537"/>
            <a:ext cx="3803138" cy="5114926"/>
          </a:xfrm>
          <a:prstGeom prst="roundRect">
            <a:avLst>
              <a:gd name="adj" fmla="val 12613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>
              <a:defRPr lang="ko-KR" altLang="en-US" sz="1400" dirty="0"/>
            </a:lvl1pPr>
          </a:lstStyle>
          <a:p>
            <a:pPr marR="0" lvl="0" fontAlgn="auto">
              <a:spcAft>
                <a:spcPts val="0"/>
              </a:spcAft>
              <a:buClrTx/>
              <a:buSzTx/>
              <a:tabLst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7" name="그래픽 6">
            <a:extLst>
              <a:ext uri="{FF2B5EF4-FFF2-40B4-BE49-F238E27FC236}">
                <a16:creationId xmlns:a16="http://schemas.microsoft.com/office/drawing/2014/main" xmlns="" id="{C96C08C6-0F9A-4F99-B86A-0735E890723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rcRect t="85779" r="42804"/>
          <a:stretch/>
        </p:blipFill>
        <p:spPr>
          <a:xfrm rot="10800000" flipH="1">
            <a:off x="9817099" y="6288752"/>
            <a:ext cx="2374901" cy="569248"/>
          </a:xfrm>
          <a:prstGeom prst="rect">
            <a:avLst/>
          </a:prstGeom>
        </p:spPr>
      </p:pic>
      <p:pic>
        <p:nvPicPr>
          <p:cNvPr id="8" name="그래픽 7">
            <a:extLst>
              <a:ext uri="{FF2B5EF4-FFF2-40B4-BE49-F238E27FC236}">
                <a16:creationId xmlns:a16="http://schemas.microsoft.com/office/drawing/2014/main" xmlns="" id="{779B5B8D-1452-4551-86CF-3C7F69AD126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rcRect t="26053" r="78455" b="34864"/>
          <a:stretch/>
        </p:blipFill>
        <p:spPr>
          <a:xfrm rot="5400000" flipH="1">
            <a:off x="542169" y="-540661"/>
            <a:ext cx="1444348" cy="2525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52227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hlinkClick r:id="rId2"/>
            <a:extLst>
              <a:ext uri="{FF2B5EF4-FFF2-40B4-BE49-F238E27FC236}">
                <a16:creationId xmlns:a16="http://schemas.microsoft.com/office/drawing/2014/main" xmlns="" id="{18391A64-485F-424B-B3B2-B1CB6E26B08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647236" y="7063924"/>
            <a:ext cx="2471738" cy="1905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D0222388-ACFB-4C7D-92F6-B808C17D7B09}"/>
              </a:ext>
            </a:extLst>
          </p:cNvPr>
          <p:cNvSpPr txBox="1"/>
          <p:nvPr userDrawn="1"/>
        </p:nvSpPr>
        <p:spPr>
          <a:xfrm>
            <a:off x="4073025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그래픽 4">
            <a:extLst>
              <a:ext uri="{FF2B5EF4-FFF2-40B4-BE49-F238E27FC236}">
                <a16:creationId xmlns:a16="http://schemas.microsoft.com/office/drawing/2014/main" xmlns="" id="{709B569E-387C-4DCD-A0BC-0F8DECDEC2E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 t="26053" r="75383" b="32703"/>
          <a:stretch/>
        </p:blipFill>
        <p:spPr>
          <a:xfrm rot="16200000" flipH="1">
            <a:off x="10034182" y="4700182"/>
            <a:ext cx="1650271" cy="2665366"/>
          </a:xfrm>
          <a:prstGeom prst="rect">
            <a:avLst/>
          </a:prstGeom>
        </p:spPr>
      </p:pic>
      <p:pic>
        <p:nvPicPr>
          <p:cNvPr id="6" name="그래픽 5">
            <a:extLst>
              <a:ext uri="{FF2B5EF4-FFF2-40B4-BE49-F238E27FC236}">
                <a16:creationId xmlns:a16="http://schemas.microsoft.com/office/drawing/2014/main" xmlns="" id="{8F287943-9F08-4931-A1D6-A90A4F6586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 t="26053" r="75383" b="32703"/>
          <a:stretch/>
        </p:blipFill>
        <p:spPr>
          <a:xfrm rot="5400000">
            <a:off x="507547" y="4700183"/>
            <a:ext cx="1650271" cy="2665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09616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그림 개체 틀 17">
            <a:extLst>
              <a:ext uri="{FF2B5EF4-FFF2-40B4-BE49-F238E27FC236}">
                <a16:creationId xmlns:a16="http://schemas.microsoft.com/office/drawing/2014/main" xmlns="" id="{180E5136-A5FB-443E-8382-C0B254E063E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304426" y="2285999"/>
            <a:ext cx="1976212" cy="1976210"/>
          </a:xfrm>
          <a:prstGeom prst="roundRect">
            <a:avLst>
              <a:gd name="adj" fmla="val 9598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>
              <a:defRPr lang="ko-KR" altLang="en-US" sz="1400" dirty="0"/>
            </a:lvl1pPr>
          </a:lstStyle>
          <a:p>
            <a:pPr marR="0" lvl="0" fontAlgn="auto">
              <a:spcAft>
                <a:spcPts val="0"/>
              </a:spcAft>
              <a:buClrTx/>
              <a:buSzTx/>
              <a:tabLst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11" name="그림 개체 틀 17">
            <a:extLst>
              <a:ext uri="{FF2B5EF4-FFF2-40B4-BE49-F238E27FC236}">
                <a16:creationId xmlns:a16="http://schemas.microsoft.com/office/drawing/2014/main" xmlns="" id="{BF82D0A9-723A-4569-A9AE-1ED0CD4B538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840070" y="2285999"/>
            <a:ext cx="1976212" cy="1976210"/>
          </a:xfrm>
          <a:prstGeom prst="roundRect">
            <a:avLst>
              <a:gd name="adj" fmla="val 9598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>
              <a:defRPr lang="ko-KR" altLang="en-US" sz="1400" dirty="0"/>
            </a:lvl1pPr>
          </a:lstStyle>
          <a:p>
            <a:pPr marR="0" lvl="0" fontAlgn="auto">
              <a:spcAft>
                <a:spcPts val="0"/>
              </a:spcAft>
              <a:buClrTx/>
              <a:buSzTx/>
              <a:tabLst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12" name="그림 개체 틀 17">
            <a:extLst>
              <a:ext uri="{FF2B5EF4-FFF2-40B4-BE49-F238E27FC236}">
                <a16:creationId xmlns:a16="http://schemas.microsoft.com/office/drawing/2014/main" xmlns="" id="{DC3AC53D-41BC-47F9-ADA5-ADF69FCCC9F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375716" y="2285999"/>
            <a:ext cx="1976212" cy="1976210"/>
          </a:xfrm>
          <a:prstGeom prst="roundRect">
            <a:avLst>
              <a:gd name="adj" fmla="val 9598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>
              <a:defRPr lang="ko-KR" altLang="en-US" sz="1400" dirty="0"/>
            </a:lvl1pPr>
          </a:lstStyle>
          <a:p>
            <a:pPr marR="0" lvl="0" fontAlgn="auto">
              <a:spcAft>
                <a:spcPts val="0"/>
              </a:spcAft>
              <a:buClrTx/>
              <a:buSzTx/>
              <a:tabLst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13" name="그림 개체 틀 17">
            <a:extLst>
              <a:ext uri="{FF2B5EF4-FFF2-40B4-BE49-F238E27FC236}">
                <a16:creationId xmlns:a16="http://schemas.microsoft.com/office/drawing/2014/main" xmlns="" id="{E98A8C2B-0415-4F99-8354-563788C94269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911360" y="2285999"/>
            <a:ext cx="1976212" cy="1976210"/>
          </a:xfrm>
          <a:prstGeom prst="roundRect">
            <a:avLst>
              <a:gd name="adj" fmla="val 9598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>
              <a:defRPr lang="ko-KR" altLang="en-US" sz="1400" dirty="0"/>
            </a:lvl1pPr>
          </a:lstStyle>
          <a:p>
            <a:pPr marR="0" lvl="0" fontAlgn="auto">
              <a:spcAft>
                <a:spcPts val="0"/>
              </a:spcAft>
              <a:buClrTx/>
              <a:buSzTx/>
              <a:tabLst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4" name="Graphic 3">
            <a:hlinkClick r:id="rId2"/>
            <a:extLst>
              <a:ext uri="{FF2B5EF4-FFF2-40B4-BE49-F238E27FC236}">
                <a16:creationId xmlns:a16="http://schemas.microsoft.com/office/drawing/2014/main" xmlns="" id="{18391A64-485F-424B-B3B2-B1CB6E26B08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647236" y="7063924"/>
            <a:ext cx="2471738" cy="1905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D0222388-ACFB-4C7D-92F6-B808C17D7B09}"/>
              </a:ext>
            </a:extLst>
          </p:cNvPr>
          <p:cNvSpPr txBox="1"/>
          <p:nvPr userDrawn="1"/>
        </p:nvSpPr>
        <p:spPr>
          <a:xfrm>
            <a:off x="4073025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그래픽 8">
            <a:extLst>
              <a:ext uri="{FF2B5EF4-FFF2-40B4-BE49-F238E27FC236}">
                <a16:creationId xmlns:a16="http://schemas.microsoft.com/office/drawing/2014/main" xmlns="" id="{AD882A1D-4C22-49C5-8AD9-6292A05ACD6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 t="26053" r="75383" b="32703"/>
          <a:stretch/>
        </p:blipFill>
        <p:spPr>
          <a:xfrm rot="16200000" flipH="1">
            <a:off x="10034182" y="4700182"/>
            <a:ext cx="1650271" cy="2665366"/>
          </a:xfrm>
          <a:prstGeom prst="rect">
            <a:avLst/>
          </a:prstGeom>
        </p:spPr>
      </p:pic>
      <p:pic>
        <p:nvPicPr>
          <p:cNvPr id="10" name="그래픽 9">
            <a:extLst>
              <a:ext uri="{FF2B5EF4-FFF2-40B4-BE49-F238E27FC236}">
                <a16:creationId xmlns:a16="http://schemas.microsoft.com/office/drawing/2014/main" xmlns="" id="{FA451B93-CDE1-419F-A7B1-8C674A4C99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 t="26053" r="75383" b="32703"/>
          <a:stretch/>
        </p:blipFill>
        <p:spPr>
          <a:xfrm rot="5400000">
            <a:off x="507547" y="4700183"/>
            <a:ext cx="1650271" cy="2665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32245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hlinkClick r:id="rId2"/>
            <a:extLst>
              <a:ext uri="{FF2B5EF4-FFF2-40B4-BE49-F238E27FC236}">
                <a16:creationId xmlns:a16="http://schemas.microsoft.com/office/drawing/2014/main" xmlns="" id="{18391A64-485F-424B-B3B2-B1CB6E26B08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5647236" y="7063924"/>
            <a:ext cx="2471738" cy="1905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D0222388-ACFB-4C7D-92F6-B808C17D7B09}"/>
              </a:ext>
            </a:extLst>
          </p:cNvPr>
          <p:cNvSpPr txBox="1"/>
          <p:nvPr userDrawn="1"/>
        </p:nvSpPr>
        <p:spPr>
          <a:xfrm>
            <a:off x="4073025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그래픽 4">
            <a:extLst>
              <a:ext uri="{FF2B5EF4-FFF2-40B4-BE49-F238E27FC236}">
                <a16:creationId xmlns:a16="http://schemas.microsoft.com/office/drawing/2014/main" xmlns="" id="{71F1880A-3283-44CC-AD95-EA3F021D1B5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 t="80851" r="40182"/>
          <a:stretch/>
        </p:blipFill>
        <p:spPr>
          <a:xfrm>
            <a:off x="9270042" y="-1"/>
            <a:ext cx="2921958" cy="901700"/>
          </a:xfrm>
          <a:prstGeom prst="rect">
            <a:avLst/>
          </a:prstGeom>
        </p:spPr>
      </p:pic>
      <p:pic>
        <p:nvPicPr>
          <p:cNvPr id="6" name="그래픽 5">
            <a:extLst>
              <a:ext uri="{FF2B5EF4-FFF2-40B4-BE49-F238E27FC236}">
                <a16:creationId xmlns:a16="http://schemas.microsoft.com/office/drawing/2014/main" xmlns="" id="{F79ADB98-DA3B-4F39-B1F7-265031CB686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 l="6055" t="20998" r="70776" b="35306"/>
          <a:stretch/>
        </p:blipFill>
        <p:spPr>
          <a:xfrm rot="5400000">
            <a:off x="457200" y="5283199"/>
            <a:ext cx="1117601" cy="2032000"/>
          </a:xfrm>
          <a:prstGeom prst="rect">
            <a:avLst/>
          </a:prstGeom>
        </p:spPr>
      </p:pic>
      <p:sp>
        <p:nvSpPr>
          <p:cNvPr id="7" name="그림 개체 틀 17">
            <a:extLst>
              <a:ext uri="{FF2B5EF4-FFF2-40B4-BE49-F238E27FC236}">
                <a16:creationId xmlns:a16="http://schemas.microsoft.com/office/drawing/2014/main" xmlns="" id="{D236DFDE-38F4-4A30-84EE-0F8AC82630AD}"/>
              </a:ext>
            </a:extLst>
          </p:cNvPr>
          <p:cNvSpPr>
            <a:spLocks noGrp="1"/>
          </p:cNvSpPr>
          <p:nvPr userDrawn="1">
            <p:ph type="pic" sz="quarter" idx="11" hasCustomPrompt="1"/>
          </p:nvPr>
        </p:nvSpPr>
        <p:spPr>
          <a:xfrm>
            <a:off x="6096000" y="1311870"/>
            <a:ext cx="2342426" cy="4301530"/>
          </a:xfrm>
          <a:prstGeom prst="roundRect">
            <a:avLst>
              <a:gd name="adj" fmla="val 50000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4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8" name="그림 개체 틀 17">
            <a:extLst>
              <a:ext uri="{FF2B5EF4-FFF2-40B4-BE49-F238E27FC236}">
                <a16:creationId xmlns:a16="http://schemas.microsoft.com/office/drawing/2014/main" xmlns="" id="{48789E0D-5E68-4B3B-B847-D8DEFFDDF206}"/>
              </a:ext>
            </a:extLst>
          </p:cNvPr>
          <p:cNvSpPr>
            <a:spLocks noGrp="1"/>
          </p:cNvSpPr>
          <p:nvPr userDrawn="1">
            <p:ph type="pic" sz="quarter" idx="12" hasCustomPrompt="1"/>
          </p:nvPr>
        </p:nvSpPr>
        <p:spPr>
          <a:xfrm>
            <a:off x="8646656" y="1311870"/>
            <a:ext cx="2342426" cy="4301530"/>
          </a:xfrm>
          <a:prstGeom prst="roundRect">
            <a:avLst>
              <a:gd name="adj" fmla="val 50000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4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8520321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3319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  <p:sldLayoutId id="2147483687" r:id="rId14"/>
    <p:sldLayoutId id="2147483664" r:id="rId15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B13823B9-95CB-4F0F-A7C9-84E2B762FC43}"/>
              </a:ext>
            </a:extLst>
          </p:cNvPr>
          <p:cNvSpPr txBox="1"/>
          <p:nvPr/>
        </p:nvSpPr>
        <p:spPr>
          <a:xfrm>
            <a:off x="1442356" y="2028198"/>
            <a:ext cx="68072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dirty="0" smtClean="0">
                <a:solidFill>
                  <a:srgbClr val="C00000"/>
                </a:solidFill>
                <a:latin typeface="+mj-lt"/>
                <a:cs typeface="Arial" panose="020B0604020202020204" pitchFamily="34" charset="0"/>
              </a:rPr>
              <a:t>Smart Fitting Room</a:t>
            </a:r>
            <a:endParaRPr lang="ko-KR" altLang="en-US" sz="5000" dirty="0">
              <a:solidFill>
                <a:srgbClr val="C00000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3F73BD93-E6FD-43F1-A2E9-0A6CBE267488}"/>
              </a:ext>
            </a:extLst>
          </p:cNvPr>
          <p:cNvSpPr txBox="1"/>
          <p:nvPr/>
        </p:nvSpPr>
        <p:spPr>
          <a:xfrm>
            <a:off x="1010556" y="4001559"/>
            <a:ext cx="66983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" sz="1600" dirty="0"/>
              <a:t>Group Members: Mohamed Ayman</a:t>
            </a:r>
            <a:r>
              <a:rPr lang="en" sz="1600" dirty="0" smtClean="0"/>
              <a:t>, Mohamed </a:t>
            </a:r>
            <a:r>
              <a:rPr lang="en" sz="1600" dirty="0"/>
              <a:t>Osama</a:t>
            </a:r>
            <a:r>
              <a:rPr lang="en" sz="1600" dirty="0" smtClean="0"/>
              <a:t>, Mohamed </a:t>
            </a:r>
            <a:r>
              <a:rPr lang="en" sz="1600" dirty="0"/>
              <a:t>Abdelaziz</a:t>
            </a:r>
            <a:r>
              <a:rPr lang="en" sz="1600" dirty="0" smtClean="0"/>
              <a:t>, </a:t>
            </a:r>
          </a:p>
          <a:p>
            <a:pPr lvl="0"/>
            <a:r>
              <a:rPr lang="en" sz="1600" dirty="0" smtClean="0"/>
              <a:t>Tarek </a:t>
            </a:r>
            <a:r>
              <a:rPr lang="en" sz="1600" dirty="0"/>
              <a:t>Medhat</a:t>
            </a:r>
          </a:p>
          <a:p>
            <a:pPr lvl="0"/>
            <a:r>
              <a:rPr lang="en" sz="1600" dirty="0"/>
              <a:t>Supervised By: Prof.Khaled </a:t>
            </a:r>
            <a:r>
              <a:rPr lang="en" sz="1600" dirty="0" smtClean="0"/>
              <a:t>Hussien, Eng. </a:t>
            </a:r>
            <a:r>
              <a:rPr lang="en" sz="1600" dirty="0"/>
              <a:t>Hager </a:t>
            </a:r>
            <a:r>
              <a:rPr lang="en" sz="1600" dirty="0" smtClean="0"/>
              <a:t>sobeah, Eng. </a:t>
            </a:r>
            <a:r>
              <a:rPr lang="en" sz="1600" dirty="0"/>
              <a:t>Maha Sayed</a:t>
            </a:r>
          </a:p>
        </p:txBody>
      </p:sp>
      <p:sp>
        <p:nvSpPr>
          <p:cNvPr id="10" name="Google Shape;120;p26"/>
          <p:cNvSpPr/>
          <p:nvPr/>
        </p:nvSpPr>
        <p:spPr>
          <a:xfrm>
            <a:off x="769257" y="1265614"/>
            <a:ext cx="10011000" cy="4792039"/>
          </a:xfrm>
          <a:prstGeom prst="rect">
            <a:avLst/>
          </a:prstGeom>
          <a:noFill/>
          <a:ln w="28575" cap="flat" cmpd="sng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" name="Google Shape;121;p26"/>
          <p:cNvSpPr/>
          <p:nvPr/>
        </p:nvSpPr>
        <p:spPr>
          <a:xfrm>
            <a:off x="640781" y="1512214"/>
            <a:ext cx="10359349" cy="4086621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026" name="Picture 2" descr="C:\Users\home\Downloads\pic 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2919" y="1862068"/>
            <a:ext cx="2692682" cy="359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5140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xmlns="" id="{67A78AD1-8854-4941-9E0F-0C5CE71CB3D0}"/>
              </a:ext>
            </a:extLst>
          </p:cNvPr>
          <p:cNvSpPr/>
          <p:nvPr/>
        </p:nvSpPr>
        <p:spPr>
          <a:xfrm>
            <a:off x="800100" y="279400"/>
            <a:ext cx="10591800" cy="6223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rgbClr val="FF33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000" dirty="0" smtClean="0">
                <a:solidFill>
                  <a:srgbClr val="C00000"/>
                </a:solidFill>
                <a:latin typeface="+mj-lt"/>
              </a:rPr>
              <a:t>System Architecture</a:t>
            </a:r>
            <a:endParaRPr lang="ko-KR" altLang="en-US" sz="2000" dirty="0">
              <a:solidFill>
                <a:srgbClr val="C00000"/>
              </a:solidFill>
              <a:latin typeface="+mj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000" y="1041400"/>
            <a:ext cx="9563100" cy="581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379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>
            <a:extLst>
              <a:ext uri="{FF2B5EF4-FFF2-40B4-BE49-F238E27FC236}">
                <a16:creationId xmlns:a16="http://schemas.microsoft.com/office/drawing/2014/main" xmlns="" id="{380A7BAD-5FB3-4087-8450-73CBD96CDADF}"/>
              </a:ext>
            </a:extLst>
          </p:cNvPr>
          <p:cNvGrpSpPr/>
          <p:nvPr/>
        </p:nvGrpSpPr>
        <p:grpSpPr>
          <a:xfrm>
            <a:off x="6540501" y="482705"/>
            <a:ext cx="5397500" cy="5956195"/>
            <a:chOff x="7077075" y="724005"/>
            <a:chExt cx="4175125" cy="5477621"/>
          </a:xfrm>
        </p:grpSpPr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xmlns="" id="{41A5D48B-7F05-4D4C-B62F-09BA5EDAEAC7}"/>
                </a:ext>
              </a:extLst>
            </p:cNvPr>
            <p:cNvSpPr/>
            <p:nvPr/>
          </p:nvSpPr>
          <p:spPr>
            <a:xfrm>
              <a:off x="7197725" y="810155"/>
              <a:ext cx="3933825" cy="5305320"/>
            </a:xfrm>
            <a:prstGeom prst="roundRect">
              <a:avLst>
                <a:gd name="adj" fmla="val 3834"/>
              </a:avLst>
            </a:pr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/>
              <a:endParaRPr lang="ko-KR" altLang="en-US" dirty="0"/>
            </a:p>
          </p:txBody>
        </p:sp>
        <p:pic>
          <p:nvPicPr>
            <p:cNvPr id="23" name="그래픽 22">
              <a:extLst>
                <a:ext uri="{FF2B5EF4-FFF2-40B4-BE49-F238E27FC236}">
                  <a16:creationId xmlns:a16="http://schemas.microsoft.com/office/drawing/2014/main" xmlns="" id="{8BC262CA-35DB-447A-A316-AA5E2FF0D0A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7077075" y="724005"/>
              <a:ext cx="4175125" cy="5477621"/>
            </a:xfrm>
            <a:prstGeom prst="rect">
              <a:avLst/>
            </a:prstGeom>
          </p:spPr>
        </p:pic>
      </p:grpSp>
      <p:pic>
        <p:nvPicPr>
          <p:cNvPr id="5" name="Picture Placeholder 4"/>
          <p:cNvPicPr>
            <a:picLocks noGrp="1" noChangeAspect="1"/>
          </p:cNvPicPr>
          <p:nvPr>
            <p:ph type="pic" sz="quarter" idx="1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57" r="4457"/>
          <a:stretch>
            <a:fillRect/>
          </a:stretch>
        </p:blipFill>
        <p:spPr>
          <a:xfrm>
            <a:off x="6696474" y="663575"/>
            <a:ext cx="5092618" cy="5572125"/>
          </a:xfrm>
        </p:spPr>
      </p:pic>
      <p:sp>
        <p:nvSpPr>
          <p:cNvPr id="6" name="TextBox 5"/>
          <p:cNvSpPr txBox="1"/>
          <p:nvPr/>
        </p:nvSpPr>
        <p:spPr>
          <a:xfrm>
            <a:off x="774700" y="1691087"/>
            <a:ext cx="4622800" cy="353943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800" dirty="0" smtClean="0"/>
              <a:t>Can </a:t>
            </a:r>
            <a:r>
              <a:rPr lang="en-US" sz="2800" dirty="0" smtClean="0">
                <a:solidFill>
                  <a:srgbClr val="C00000"/>
                </a:solidFill>
              </a:rPr>
              <a:t>see</a:t>
            </a:r>
            <a:r>
              <a:rPr lang="en-US" sz="2800" dirty="0" smtClean="0"/>
              <a:t> users that access to the system</a:t>
            </a:r>
          </a:p>
          <a:p>
            <a:pPr marL="342900" indent="-342900">
              <a:buFont typeface="+mj-lt"/>
              <a:buAutoNum type="arabicPeriod"/>
            </a:pPr>
            <a:endParaRPr lang="en-US" sz="2800" dirty="0"/>
          </a:p>
          <a:p>
            <a:pPr marL="342900" indent="-342900">
              <a:buFont typeface="+mj-lt"/>
              <a:buAutoNum type="arabicPeriod"/>
            </a:pPr>
            <a:r>
              <a:rPr lang="en-US" sz="2800" dirty="0" smtClean="0"/>
              <a:t>Can </a:t>
            </a:r>
            <a:r>
              <a:rPr lang="en-US" sz="2800" dirty="0" smtClean="0">
                <a:solidFill>
                  <a:srgbClr val="C00000"/>
                </a:solidFill>
              </a:rPr>
              <a:t>access</a:t>
            </a:r>
            <a:r>
              <a:rPr lang="en-US" sz="2800" dirty="0" smtClean="0"/>
              <a:t> vendor to the system after sign the contract</a:t>
            </a:r>
          </a:p>
          <a:p>
            <a:pPr marL="342900" indent="-342900">
              <a:buFont typeface="+mj-lt"/>
              <a:buAutoNum type="arabicPeriod"/>
            </a:pPr>
            <a:endParaRPr lang="en-US" sz="2800" dirty="0"/>
          </a:p>
          <a:p>
            <a:pPr marL="342900" indent="-342900">
              <a:buFont typeface="+mj-lt"/>
              <a:buAutoNum type="arabicPeriod"/>
            </a:pPr>
            <a:r>
              <a:rPr lang="en-US" sz="2800" dirty="0" smtClean="0"/>
              <a:t>Have </a:t>
            </a:r>
            <a:r>
              <a:rPr lang="en-US" sz="2800" dirty="0" smtClean="0">
                <a:solidFill>
                  <a:srgbClr val="C00000"/>
                </a:solidFill>
              </a:rPr>
              <a:t>authority</a:t>
            </a:r>
            <a:r>
              <a:rPr lang="en-US" sz="2800" dirty="0" smtClean="0"/>
              <a:t> to add, edit and delete any inactive user</a:t>
            </a:r>
            <a:endParaRPr lang="ar-EG" sz="2800" dirty="0"/>
          </a:p>
        </p:txBody>
      </p:sp>
      <p:sp>
        <p:nvSpPr>
          <p:cNvPr id="12" name="사각형: 둥근 모서리 5">
            <a:extLst>
              <a:ext uri="{FF2B5EF4-FFF2-40B4-BE49-F238E27FC236}">
                <a16:creationId xmlns:a16="http://schemas.microsoft.com/office/drawing/2014/main" xmlns="" id="{67A78AD1-8854-4941-9E0F-0C5CE71CB3D0}"/>
              </a:ext>
            </a:extLst>
          </p:cNvPr>
          <p:cNvSpPr/>
          <p:nvPr/>
        </p:nvSpPr>
        <p:spPr>
          <a:xfrm>
            <a:off x="419100" y="576382"/>
            <a:ext cx="5715000" cy="6223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rgbClr val="FF33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altLang="ko-KR" sz="2800" dirty="0" smtClean="0">
                <a:solidFill>
                  <a:srgbClr val="C00000"/>
                </a:solidFill>
                <a:latin typeface="Arial Black"/>
                <a:cs typeface="Arial" panose="020B0604020202020204" pitchFamily="34" charset="0"/>
              </a:rPr>
              <a:t>Admin Scenario</a:t>
            </a:r>
            <a:endParaRPr lang="en-US" altLang="ko-KR" sz="2800" dirty="0">
              <a:solidFill>
                <a:srgbClr val="C00000"/>
              </a:solidFill>
              <a:latin typeface="Arial Black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8665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>
            <a:extLst>
              <a:ext uri="{FF2B5EF4-FFF2-40B4-BE49-F238E27FC236}">
                <a16:creationId xmlns:a16="http://schemas.microsoft.com/office/drawing/2014/main" xmlns="" id="{380A7BAD-5FB3-4087-8450-73CBD96CDADF}"/>
              </a:ext>
            </a:extLst>
          </p:cNvPr>
          <p:cNvGrpSpPr/>
          <p:nvPr/>
        </p:nvGrpSpPr>
        <p:grpSpPr>
          <a:xfrm>
            <a:off x="5829300" y="482705"/>
            <a:ext cx="6108701" cy="5956195"/>
            <a:chOff x="7077075" y="724005"/>
            <a:chExt cx="4175125" cy="5477621"/>
          </a:xfrm>
        </p:grpSpPr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xmlns="" id="{41A5D48B-7F05-4D4C-B62F-09BA5EDAEAC7}"/>
                </a:ext>
              </a:extLst>
            </p:cNvPr>
            <p:cNvSpPr/>
            <p:nvPr/>
          </p:nvSpPr>
          <p:spPr>
            <a:xfrm>
              <a:off x="7197725" y="810155"/>
              <a:ext cx="3933825" cy="5305320"/>
            </a:xfrm>
            <a:prstGeom prst="roundRect">
              <a:avLst>
                <a:gd name="adj" fmla="val 3834"/>
              </a:avLst>
            </a:pr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/>
              <a:endParaRPr lang="ko-KR" altLang="en-US" dirty="0"/>
            </a:p>
          </p:txBody>
        </p:sp>
        <p:pic>
          <p:nvPicPr>
            <p:cNvPr id="23" name="그래픽 22">
              <a:extLst>
                <a:ext uri="{FF2B5EF4-FFF2-40B4-BE49-F238E27FC236}">
                  <a16:creationId xmlns:a16="http://schemas.microsoft.com/office/drawing/2014/main" xmlns="" id="{8BC262CA-35DB-447A-A316-AA5E2FF0D0A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7077075" y="724005"/>
              <a:ext cx="4175125" cy="5477621"/>
            </a:xfrm>
            <a:prstGeom prst="rect">
              <a:avLst/>
            </a:prstGeom>
          </p:spPr>
        </p:pic>
      </p:grpSp>
      <p:sp>
        <p:nvSpPr>
          <p:cNvPr id="6" name="TextBox 5"/>
          <p:cNvSpPr txBox="1"/>
          <p:nvPr/>
        </p:nvSpPr>
        <p:spPr>
          <a:xfrm>
            <a:off x="419100" y="1691087"/>
            <a:ext cx="5295900" cy="397031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800" dirty="0" smtClean="0"/>
              <a:t>Can </a:t>
            </a:r>
            <a:r>
              <a:rPr lang="en-US" sz="2800" dirty="0" smtClean="0">
                <a:solidFill>
                  <a:srgbClr val="C00000"/>
                </a:solidFill>
              </a:rPr>
              <a:t>add</a:t>
            </a:r>
            <a:r>
              <a:rPr lang="en-US" sz="2800" dirty="0" smtClean="0"/>
              <a:t> his brand on the system</a:t>
            </a:r>
          </a:p>
          <a:p>
            <a:pPr marL="342900" indent="-342900">
              <a:buFont typeface="+mj-lt"/>
              <a:buAutoNum type="arabicPeriod"/>
            </a:pPr>
            <a:endParaRPr lang="en-US" sz="2800" dirty="0"/>
          </a:p>
          <a:p>
            <a:pPr marL="342900" indent="-342900">
              <a:buFont typeface="+mj-lt"/>
              <a:buAutoNum type="arabicPeriod"/>
            </a:pPr>
            <a:r>
              <a:rPr lang="en-US" sz="2800" dirty="0" smtClean="0"/>
              <a:t>Can </a:t>
            </a:r>
            <a:r>
              <a:rPr lang="en-US" sz="2800" dirty="0" smtClean="0">
                <a:solidFill>
                  <a:srgbClr val="C00000"/>
                </a:solidFill>
              </a:rPr>
              <a:t>view</a:t>
            </a:r>
            <a:r>
              <a:rPr lang="en-US" sz="2800" dirty="0" smtClean="0"/>
              <a:t> all orders details.</a:t>
            </a:r>
          </a:p>
          <a:p>
            <a:pPr marL="342900" indent="-342900">
              <a:buFont typeface="+mj-lt"/>
              <a:buAutoNum type="arabicPeriod"/>
            </a:pPr>
            <a:endParaRPr lang="en-US" sz="2800" dirty="0"/>
          </a:p>
          <a:p>
            <a:pPr marL="342900" indent="-342900">
              <a:buFont typeface="+mj-lt"/>
              <a:buAutoNum type="arabicPeriod"/>
            </a:pPr>
            <a:r>
              <a:rPr lang="en-US" sz="2800" dirty="0" smtClean="0"/>
              <a:t>Have </a:t>
            </a:r>
            <a:r>
              <a:rPr lang="en-US" sz="2800" dirty="0" smtClean="0">
                <a:solidFill>
                  <a:srgbClr val="C00000"/>
                </a:solidFill>
              </a:rPr>
              <a:t>authority</a:t>
            </a:r>
            <a:r>
              <a:rPr lang="en-US" sz="2800" dirty="0" smtClean="0"/>
              <a:t> to add, edit and delete in his brand’s details.</a:t>
            </a:r>
          </a:p>
          <a:p>
            <a:pPr marL="342900" indent="-342900">
              <a:buFont typeface="+mj-lt"/>
              <a:buAutoNum type="arabicPeriod"/>
            </a:pPr>
            <a:endParaRPr lang="en-US" sz="2800" dirty="0"/>
          </a:p>
          <a:p>
            <a:pPr marL="342900" indent="-342900">
              <a:buFont typeface="+mj-lt"/>
              <a:buAutoNum type="arabicPeriod"/>
            </a:pPr>
            <a:r>
              <a:rPr lang="en-US" sz="2800" dirty="0" smtClean="0"/>
              <a:t>Can </a:t>
            </a:r>
            <a:r>
              <a:rPr lang="en-US" sz="2800" dirty="0" smtClean="0">
                <a:solidFill>
                  <a:srgbClr val="C00000"/>
                </a:solidFill>
              </a:rPr>
              <a:t>see</a:t>
            </a:r>
            <a:r>
              <a:rPr lang="en-US" sz="2800" dirty="0" smtClean="0"/>
              <a:t> monthly report contain all sales operation</a:t>
            </a:r>
            <a:endParaRPr lang="ar-EG" sz="28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5825" y="685800"/>
            <a:ext cx="5755651" cy="5562600"/>
          </a:xfrm>
          <a:prstGeom prst="rect">
            <a:avLst/>
          </a:prstGeom>
        </p:spPr>
      </p:pic>
      <p:sp>
        <p:nvSpPr>
          <p:cNvPr id="16" name="사각형: 둥근 모서리 5">
            <a:extLst>
              <a:ext uri="{FF2B5EF4-FFF2-40B4-BE49-F238E27FC236}">
                <a16:creationId xmlns:a16="http://schemas.microsoft.com/office/drawing/2014/main" xmlns="" id="{67A78AD1-8854-4941-9E0F-0C5CE71CB3D0}"/>
              </a:ext>
            </a:extLst>
          </p:cNvPr>
          <p:cNvSpPr/>
          <p:nvPr/>
        </p:nvSpPr>
        <p:spPr>
          <a:xfrm>
            <a:off x="209550" y="576382"/>
            <a:ext cx="5416550" cy="6223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rgbClr val="FF33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altLang="ko-KR" sz="2800" dirty="0" smtClean="0">
                <a:solidFill>
                  <a:srgbClr val="C00000"/>
                </a:solidFill>
                <a:latin typeface="Arial Black"/>
                <a:cs typeface="Arial" panose="020B0604020202020204" pitchFamily="34" charset="0"/>
              </a:rPr>
              <a:t>Vendor Scenario</a:t>
            </a:r>
            <a:endParaRPr lang="en-US" altLang="ko-KR" sz="2800" dirty="0">
              <a:solidFill>
                <a:srgbClr val="C00000"/>
              </a:solidFill>
              <a:latin typeface="Arial Black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2707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>
            <a:extLst>
              <a:ext uri="{FF2B5EF4-FFF2-40B4-BE49-F238E27FC236}">
                <a16:creationId xmlns:a16="http://schemas.microsoft.com/office/drawing/2014/main" xmlns="" id="{380A7BAD-5FB3-4087-8450-73CBD96CDADF}"/>
              </a:ext>
            </a:extLst>
          </p:cNvPr>
          <p:cNvGrpSpPr/>
          <p:nvPr/>
        </p:nvGrpSpPr>
        <p:grpSpPr>
          <a:xfrm>
            <a:off x="5829300" y="482705"/>
            <a:ext cx="6108701" cy="5956195"/>
            <a:chOff x="7077075" y="724005"/>
            <a:chExt cx="4175125" cy="5477621"/>
          </a:xfrm>
        </p:grpSpPr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xmlns="" id="{41A5D48B-7F05-4D4C-B62F-09BA5EDAEAC7}"/>
                </a:ext>
              </a:extLst>
            </p:cNvPr>
            <p:cNvSpPr/>
            <p:nvPr/>
          </p:nvSpPr>
          <p:spPr>
            <a:xfrm>
              <a:off x="7197725" y="810155"/>
              <a:ext cx="3933825" cy="5305320"/>
            </a:xfrm>
            <a:prstGeom prst="roundRect">
              <a:avLst>
                <a:gd name="adj" fmla="val 3834"/>
              </a:avLst>
            </a:pr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l"/>
              <a:endParaRPr lang="ko-KR" altLang="en-US" dirty="0"/>
            </a:p>
          </p:txBody>
        </p:sp>
        <p:pic>
          <p:nvPicPr>
            <p:cNvPr id="23" name="그래픽 22">
              <a:extLst>
                <a:ext uri="{FF2B5EF4-FFF2-40B4-BE49-F238E27FC236}">
                  <a16:creationId xmlns:a16="http://schemas.microsoft.com/office/drawing/2014/main" xmlns="" id="{8BC262CA-35DB-447A-A316-AA5E2FF0D0A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7077075" y="724005"/>
              <a:ext cx="4175125" cy="5477621"/>
            </a:xfrm>
            <a:prstGeom prst="rect">
              <a:avLst/>
            </a:prstGeom>
          </p:spPr>
        </p:pic>
      </p:grpSp>
      <p:sp>
        <p:nvSpPr>
          <p:cNvPr id="6" name="TextBox 5"/>
          <p:cNvSpPr txBox="1"/>
          <p:nvPr/>
        </p:nvSpPr>
        <p:spPr>
          <a:xfrm>
            <a:off x="216497" y="1513130"/>
            <a:ext cx="5600700" cy="483209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800" dirty="0" smtClean="0"/>
              <a:t>Have choice to </a:t>
            </a:r>
            <a:r>
              <a:rPr lang="en-US" sz="2800" dirty="0" smtClean="0">
                <a:solidFill>
                  <a:srgbClr val="C00000"/>
                </a:solidFill>
              </a:rPr>
              <a:t>add</a:t>
            </a:r>
            <a:r>
              <a:rPr lang="en-US" sz="2800" dirty="0" smtClean="0"/>
              <a:t> his body measurements or </a:t>
            </a:r>
            <a:r>
              <a:rPr lang="en-US" sz="2800" dirty="0" smtClean="0">
                <a:solidFill>
                  <a:srgbClr val="C00000"/>
                </a:solidFill>
              </a:rPr>
              <a:t>upload</a:t>
            </a:r>
            <a:r>
              <a:rPr lang="en-US" sz="2800" dirty="0" smtClean="0"/>
              <a:t> two images of  his body to create 3D model.</a:t>
            </a:r>
          </a:p>
          <a:p>
            <a:pPr marL="342900" indent="-342900">
              <a:buFont typeface="+mj-lt"/>
              <a:buAutoNum type="arabicPeriod"/>
            </a:pPr>
            <a:endParaRPr lang="en-US" sz="2800" dirty="0"/>
          </a:p>
          <a:p>
            <a:pPr marL="342900" indent="-342900">
              <a:buFont typeface="+mj-lt"/>
              <a:buAutoNum type="arabicPeriod"/>
            </a:pPr>
            <a:r>
              <a:rPr lang="en-US" sz="2800" dirty="0" smtClean="0"/>
              <a:t>Can </a:t>
            </a:r>
            <a:r>
              <a:rPr lang="en-US" sz="2800" dirty="0" smtClean="0">
                <a:solidFill>
                  <a:srgbClr val="C00000"/>
                </a:solidFill>
              </a:rPr>
              <a:t>view</a:t>
            </a:r>
            <a:r>
              <a:rPr lang="en-US" sz="2800" dirty="0" smtClean="0"/>
              <a:t> his order details and item details</a:t>
            </a:r>
          </a:p>
          <a:p>
            <a:pPr marL="342900" indent="-342900">
              <a:buFont typeface="+mj-lt"/>
              <a:buAutoNum type="arabicPeriod"/>
            </a:pPr>
            <a:endParaRPr lang="en-US" sz="2800" dirty="0"/>
          </a:p>
          <a:p>
            <a:pPr marL="342900" indent="-342900">
              <a:buFont typeface="+mj-lt"/>
              <a:buAutoNum type="arabicPeriod"/>
            </a:pPr>
            <a:r>
              <a:rPr lang="en-US" sz="2800" dirty="0" smtClean="0"/>
              <a:t>Have </a:t>
            </a:r>
            <a:r>
              <a:rPr lang="en-US" sz="2800" dirty="0" smtClean="0">
                <a:solidFill>
                  <a:srgbClr val="C00000"/>
                </a:solidFill>
              </a:rPr>
              <a:t>authority</a:t>
            </a:r>
            <a:r>
              <a:rPr lang="en-US" sz="2800" dirty="0" smtClean="0"/>
              <a:t> to edit his account</a:t>
            </a:r>
          </a:p>
          <a:p>
            <a:pPr marL="342900" indent="-342900">
              <a:buFont typeface="+mj-lt"/>
              <a:buAutoNum type="arabicPeriod"/>
            </a:pPr>
            <a:endParaRPr lang="en-US" sz="2800" dirty="0"/>
          </a:p>
          <a:p>
            <a:pPr marL="342900" indent="-342900">
              <a:buFont typeface="+mj-lt"/>
              <a:buAutoNum type="arabicPeriod"/>
            </a:pPr>
            <a:r>
              <a:rPr lang="en-US" sz="2800" dirty="0" smtClean="0"/>
              <a:t>Can </a:t>
            </a:r>
            <a:r>
              <a:rPr lang="en-US" sz="2800" dirty="0" smtClean="0">
                <a:solidFill>
                  <a:srgbClr val="C00000"/>
                </a:solidFill>
              </a:rPr>
              <a:t>see</a:t>
            </a:r>
            <a:r>
              <a:rPr lang="en-US" sz="2800" dirty="0" smtClean="0"/>
              <a:t> 3D clothes on his 3D body model </a:t>
            </a:r>
            <a:endParaRPr lang="ar-EG" sz="2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5824" y="683620"/>
            <a:ext cx="5755651" cy="5552080"/>
          </a:xfrm>
          <a:prstGeom prst="rect">
            <a:avLst/>
          </a:prstGeom>
        </p:spPr>
      </p:pic>
      <p:sp>
        <p:nvSpPr>
          <p:cNvPr id="9" name="사각형: 둥근 모서리 5">
            <a:extLst>
              <a:ext uri="{FF2B5EF4-FFF2-40B4-BE49-F238E27FC236}">
                <a16:creationId xmlns:a16="http://schemas.microsoft.com/office/drawing/2014/main" xmlns="" id="{67A78AD1-8854-4941-9E0F-0C5CE71CB3D0}"/>
              </a:ext>
            </a:extLst>
          </p:cNvPr>
          <p:cNvSpPr/>
          <p:nvPr/>
        </p:nvSpPr>
        <p:spPr>
          <a:xfrm>
            <a:off x="102197" y="576382"/>
            <a:ext cx="5435003" cy="6223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rgbClr val="FF33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altLang="ko-KR" sz="2800" dirty="0" smtClean="0">
                <a:solidFill>
                  <a:srgbClr val="C00000"/>
                </a:solidFill>
                <a:latin typeface="Arial Black"/>
                <a:cs typeface="Arial" panose="020B0604020202020204" pitchFamily="34" charset="0"/>
              </a:rPr>
              <a:t>Client Scenario</a:t>
            </a:r>
            <a:endParaRPr lang="en-US" altLang="ko-KR" sz="2800" dirty="0">
              <a:solidFill>
                <a:srgbClr val="C00000"/>
              </a:solidFill>
              <a:latin typeface="Arial Black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4083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사각형: 둥근 모서리 5">
            <a:extLst>
              <a:ext uri="{FF2B5EF4-FFF2-40B4-BE49-F238E27FC236}">
                <a16:creationId xmlns:a16="http://schemas.microsoft.com/office/drawing/2014/main" xmlns="" id="{67A78AD1-8854-4941-9E0F-0C5CE71CB3D0}"/>
              </a:ext>
            </a:extLst>
          </p:cNvPr>
          <p:cNvSpPr/>
          <p:nvPr/>
        </p:nvSpPr>
        <p:spPr>
          <a:xfrm>
            <a:off x="483197" y="270114"/>
            <a:ext cx="11137303" cy="6223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rgbClr val="FF33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altLang="ko-KR" sz="2800" dirty="0" smtClean="0">
                <a:solidFill>
                  <a:srgbClr val="C00000"/>
                </a:solidFill>
                <a:latin typeface="Arial Black"/>
                <a:cs typeface="Arial" panose="020B0604020202020204" pitchFamily="34" charset="0"/>
              </a:rPr>
              <a:t>Algorithms1/2</a:t>
            </a:r>
            <a:endParaRPr lang="en-US" altLang="ko-KR" sz="2800" dirty="0">
              <a:solidFill>
                <a:srgbClr val="C00000"/>
              </a:solidFill>
              <a:latin typeface="Arial Black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197" y="1144336"/>
            <a:ext cx="11137303" cy="4368289"/>
          </a:xfrm>
          <a:prstGeom prst="rect">
            <a:avLst/>
          </a:prstGeom>
        </p:spPr>
      </p:pic>
      <p:sp>
        <p:nvSpPr>
          <p:cNvPr id="13" name="직사각형 19">
            <a:extLst>
              <a:ext uri="{FF2B5EF4-FFF2-40B4-BE49-F238E27FC236}">
                <a16:creationId xmlns:a16="http://schemas.microsoft.com/office/drawing/2014/main" xmlns="" id="{DF34D899-5E0C-4CA8-8CE5-A69BBC5CD835}"/>
              </a:ext>
            </a:extLst>
          </p:cNvPr>
          <p:cNvSpPr/>
          <p:nvPr/>
        </p:nvSpPr>
        <p:spPr>
          <a:xfrm>
            <a:off x="483197" y="5812024"/>
            <a:ext cx="11023599" cy="707886"/>
          </a:xfrm>
          <a:prstGeom prst="rect">
            <a:avLst/>
          </a:prstGeom>
        </p:spPr>
        <p:txBody>
          <a:bodyPr wrap="square" anchor="t" anchorCtr="0">
            <a:spAutoFit/>
          </a:bodyPr>
          <a:lstStyle/>
          <a:p>
            <a:pPr algn="ctr"/>
            <a:r>
              <a:rPr lang="en-US" altLang="ko-KR" sz="4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Generated 3D model for human body</a:t>
            </a:r>
            <a:endParaRPr lang="en-US" altLang="ko-KR" sz="4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5348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사각형: 둥근 모서리 5">
            <a:extLst>
              <a:ext uri="{FF2B5EF4-FFF2-40B4-BE49-F238E27FC236}">
                <a16:creationId xmlns:a16="http://schemas.microsoft.com/office/drawing/2014/main" xmlns="" id="{67A78AD1-8854-4941-9E0F-0C5CE71CB3D0}"/>
              </a:ext>
            </a:extLst>
          </p:cNvPr>
          <p:cNvSpPr/>
          <p:nvPr/>
        </p:nvSpPr>
        <p:spPr>
          <a:xfrm>
            <a:off x="483197" y="270114"/>
            <a:ext cx="11137303" cy="6223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rgbClr val="FF33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altLang="ko-KR" sz="2800" dirty="0" smtClean="0">
                <a:solidFill>
                  <a:srgbClr val="C00000"/>
                </a:solidFill>
                <a:latin typeface="Arial Black"/>
                <a:cs typeface="Arial" panose="020B0604020202020204" pitchFamily="34" charset="0"/>
              </a:rPr>
              <a:t>Algorithms2/2</a:t>
            </a:r>
            <a:endParaRPr lang="en-US" altLang="ko-KR" sz="2800" dirty="0">
              <a:solidFill>
                <a:srgbClr val="C00000"/>
              </a:solidFill>
              <a:latin typeface="Arial Black"/>
              <a:cs typeface="Arial" panose="020B0604020202020204" pitchFamily="34" charset="0"/>
            </a:endParaRPr>
          </a:p>
        </p:txBody>
      </p:sp>
      <p:sp>
        <p:nvSpPr>
          <p:cNvPr id="5" name="직사각형 19">
            <a:extLst>
              <a:ext uri="{FF2B5EF4-FFF2-40B4-BE49-F238E27FC236}">
                <a16:creationId xmlns:a16="http://schemas.microsoft.com/office/drawing/2014/main" xmlns="" id="{DF34D899-5E0C-4CA8-8CE5-A69BBC5CD835}"/>
              </a:ext>
            </a:extLst>
          </p:cNvPr>
          <p:cNvSpPr/>
          <p:nvPr/>
        </p:nvSpPr>
        <p:spPr>
          <a:xfrm>
            <a:off x="596901" y="4935724"/>
            <a:ext cx="11023599" cy="707886"/>
          </a:xfrm>
          <a:prstGeom prst="rect">
            <a:avLst/>
          </a:prstGeom>
        </p:spPr>
        <p:txBody>
          <a:bodyPr wrap="square" anchor="t" anchorCtr="0">
            <a:spAutoFit/>
          </a:bodyPr>
          <a:lstStyle/>
          <a:p>
            <a:pPr algn="ctr"/>
            <a:r>
              <a:rPr lang="en-US" altLang="ko-KR" sz="4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Generated 3D model for item</a:t>
            </a:r>
            <a:endParaRPr lang="en-US" altLang="ko-KR" sz="4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901" y="1676400"/>
            <a:ext cx="11023600" cy="279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516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xmlns="" id="{DF34D899-5E0C-4CA8-8CE5-A69BBC5CD835}"/>
              </a:ext>
            </a:extLst>
          </p:cNvPr>
          <p:cNvSpPr/>
          <p:nvPr/>
        </p:nvSpPr>
        <p:spPr>
          <a:xfrm>
            <a:off x="596901" y="4935724"/>
            <a:ext cx="2628899" cy="707886"/>
          </a:xfrm>
          <a:prstGeom prst="rect">
            <a:avLst/>
          </a:prstGeom>
        </p:spPr>
        <p:txBody>
          <a:bodyPr wrap="square" anchor="t" anchorCtr="0">
            <a:spAutoFit/>
          </a:bodyPr>
          <a:lstStyle/>
          <a:p>
            <a:pPr algn="ctr"/>
            <a:r>
              <a:rPr lang="en-US" altLang="ko-KR" sz="4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Detectron2</a:t>
            </a:r>
            <a:endParaRPr lang="en-US" altLang="ko-KR" sz="4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xmlns="" id="{AE35247F-A005-417C-8AE1-1A1D7C998D49}"/>
              </a:ext>
            </a:extLst>
          </p:cNvPr>
          <p:cNvSpPr/>
          <p:nvPr/>
        </p:nvSpPr>
        <p:spPr>
          <a:xfrm>
            <a:off x="3691710" y="4935724"/>
            <a:ext cx="2222134" cy="707886"/>
          </a:xfrm>
          <a:prstGeom prst="rect">
            <a:avLst/>
          </a:prstGeom>
        </p:spPr>
        <p:txBody>
          <a:bodyPr wrap="square" anchor="t" anchorCtr="0">
            <a:spAutoFit/>
          </a:bodyPr>
          <a:lstStyle/>
          <a:p>
            <a:pPr algn="ctr"/>
            <a:r>
              <a:rPr lang="en-US" altLang="ko-KR" sz="4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CV2</a:t>
            </a:r>
            <a:endParaRPr lang="en-US" altLang="ko-KR" sz="4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xmlns="" id="{56A100D1-93E0-40C4-9327-C0FE91A164A3}"/>
              </a:ext>
            </a:extLst>
          </p:cNvPr>
          <p:cNvSpPr/>
          <p:nvPr/>
        </p:nvSpPr>
        <p:spPr>
          <a:xfrm>
            <a:off x="6227354" y="4935724"/>
            <a:ext cx="2649945" cy="707886"/>
          </a:xfrm>
          <a:prstGeom prst="rect">
            <a:avLst/>
          </a:prstGeom>
        </p:spPr>
        <p:txBody>
          <a:bodyPr wrap="square" anchor="t" anchorCtr="0">
            <a:spAutoFit/>
          </a:bodyPr>
          <a:lstStyle/>
          <a:p>
            <a:pPr algn="ctr"/>
            <a:r>
              <a:rPr lang="en-US" altLang="ko-KR" sz="40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TensorFlow</a:t>
            </a:r>
            <a:endParaRPr lang="en-US" altLang="ko-KR" sz="4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xmlns="" id="{4D5648F8-13D0-46FB-80CF-5D540677C2DE}"/>
              </a:ext>
            </a:extLst>
          </p:cNvPr>
          <p:cNvSpPr/>
          <p:nvPr/>
        </p:nvSpPr>
        <p:spPr>
          <a:xfrm>
            <a:off x="9169766" y="4936011"/>
            <a:ext cx="2222134" cy="707886"/>
          </a:xfrm>
          <a:prstGeom prst="rect">
            <a:avLst/>
          </a:prstGeom>
        </p:spPr>
        <p:txBody>
          <a:bodyPr wrap="square" anchor="t" anchorCtr="0">
            <a:spAutoFit/>
          </a:bodyPr>
          <a:lstStyle/>
          <a:p>
            <a:pPr algn="ctr"/>
            <a:r>
              <a:rPr lang="en-US" altLang="ko-KR" sz="40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Pytorch</a:t>
            </a:r>
            <a:endParaRPr lang="en-US" altLang="ko-KR" sz="4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901" y="1888471"/>
            <a:ext cx="2679700" cy="202796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3389" y="1888470"/>
            <a:ext cx="2650066" cy="213742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9023" y="2359649"/>
            <a:ext cx="3223619" cy="1195070"/>
          </a:xfrm>
          <a:prstGeom prst="rect">
            <a:avLst/>
          </a:prstGeom>
        </p:spPr>
      </p:pic>
      <p:sp>
        <p:nvSpPr>
          <p:cNvPr id="22" name="사각형: 둥근 모서리 5">
            <a:extLst>
              <a:ext uri="{FF2B5EF4-FFF2-40B4-BE49-F238E27FC236}">
                <a16:creationId xmlns:a16="http://schemas.microsoft.com/office/drawing/2014/main" xmlns="" id="{67A78AD1-8854-4941-9E0F-0C5CE71CB3D0}"/>
              </a:ext>
            </a:extLst>
          </p:cNvPr>
          <p:cNvSpPr/>
          <p:nvPr/>
        </p:nvSpPr>
        <p:spPr>
          <a:xfrm>
            <a:off x="483197" y="270114"/>
            <a:ext cx="11137303" cy="6223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rgbClr val="FF33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altLang="ko-KR" sz="2800" dirty="0" smtClean="0">
                <a:solidFill>
                  <a:srgbClr val="C00000"/>
                </a:solidFill>
                <a:latin typeface="Arial Black"/>
                <a:cs typeface="Arial" panose="020B0604020202020204" pitchFamily="34" charset="0"/>
              </a:rPr>
              <a:t>Libraries</a:t>
            </a:r>
            <a:endParaRPr lang="en-US" altLang="ko-KR" sz="2800" dirty="0">
              <a:solidFill>
                <a:srgbClr val="C00000"/>
              </a:solidFill>
              <a:latin typeface="Arial Black"/>
              <a:cs typeface="Arial" panose="020B0604020202020204" pitchFamily="34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1710" y="1888472"/>
            <a:ext cx="2296214" cy="2027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302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xmlns="" id="{67A78AD1-8854-4941-9E0F-0C5CE71CB3D0}"/>
              </a:ext>
            </a:extLst>
          </p:cNvPr>
          <p:cNvSpPr/>
          <p:nvPr/>
        </p:nvSpPr>
        <p:spPr>
          <a:xfrm>
            <a:off x="800100" y="381000"/>
            <a:ext cx="10591800" cy="6223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rgbClr val="FF33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800" dirty="0" smtClean="0">
                <a:solidFill>
                  <a:srgbClr val="C00000"/>
                </a:solidFill>
                <a:latin typeface="+mj-lt"/>
              </a:rPr>
              <a:t>Dataset Description</a:t>
            </a:r>
            <a:endParaRPr lang="ko-KR" altLang="en-US" sz="2800" dirty="0">
              <a:solidFill>
                <a:srgbClr val="C00000"/>
              </a:solidFill>
              <a:latin typeface="+mj-lt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8295648"/>
              </p:ext>
            </p:extLst>
          </p:nvPr>
        </p:nvGraphicFramePr>
        <p:xfrm>
          <a:off x="1219200" y="1663702"/>
          <a:ext cx="9537700" cy="3091084"/>
        </p:xfrm>
        <a:graphic>
          <a:graphicData uri="http://schemas.openxmlformats.org/drawingml/2006/table">
            <a:tbl>
              <a:tblPr rtl="1" firstRow="1" bandRow="1">
                <a:tableStyleId>{8A107856-5554-42FB-B03E-39F5DBC370BA}</a:tableStyleId>
              </a:tblPr>
              <a:tblGrid>
                <a:gridCol w="4768850"/>
                <a:gridCol w="4768850"/>
              </a:tblGrid>
              <a:tr h="676885">
                <a:tc>
                  <a:txBody>
                    <a:bodyPr/>
                    <a:lstStyle/>
                    <a:p>
                      <a:pPr rtl="1"/>
                      <a:r>
                        <a:rPr lang="en-US" dirty="0" smtClean="0"/>
                        <a:t>SPRING</a:t>
                      </a:r>
                      <a:endParaRPr lang="ar-E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 smtClean="0"/>
                        <a:t>Dataset Name</a:t>
                      </a:r>
                      <a:endParaRPr lang="ar-EG" dirty="0"/>
                    </a:p>
                  </a:txBody>
                  <a:tcPr/>
                </a:tc>
              </a:tr>
              <a:tr h="1060429">
                <a:tc>
                  <a:txBody>
                    <a:bodyPr/>
                    <a:lstStyle/>
                    <a:p>
                      <a:pPr rtl="1"/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Dataset of 2GB which contains 3D scan meshes </a:t>
                      </a:r>
                    </a:p>
                    <a:p>
                      <a:pPr rtl="1"/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of 1517 male and1531 female. Each mesh has 12500 vertices and 25000 facets</a:t>
                      </a:r>
                      <a:endParaRPr lang="ar-E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 smtClean="0"/>
                        <a:t>Size</a:t>
                      </a:r>
                      <a:endParaRPr lang="ar-EG" dirty="0"/>
                    </a:p>
                  </a:txBody>
                  <a:tcPr/>
                </a:tc>
              </a:tr>
              <a:tr h="676885">
                <a:tc>
                  <a:txBody>
                    <a:bodyPr/>
                    <a:lstStyle/>
                    <a:p>
                      <a:pPr rtl="1"/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3000 subjects</a:t>
                      </a:r>
                      <a:endParaRPr lang="ar-E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 smtClean="0"/>
                        <a:t>Number of Subjects</a:t>
                      </a:r>
                      <a:endParaRPr lang="ar-EG" dirty="0"/>
                    </a:p>
                  </a:txBody>
                  <a:tcPr/>
                </a:tc>
              </a:tr>
              <a:tr h="676885">
                <a:tc>
                  <a:txBody>
                    <a:bodyPr/>
                    <a:lstStyle/>
                    <a:p>
                      <a:pPr rtl="1"/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data is derived from the CAESAR dataset</a:t>
                      </a:r>
                      <a:endParaRPr lang="ar-E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 smtClean="0"/>
                        <a:t>Notes</a:t>
                      </a:r>
                      <a:endParaRPr lang="ar-EG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95944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사각형: 둥근 모서리 5">
            <a:extLst>
              <a:ext uri="{FF2B5EF4-FFF2-40B4-BE49-F238E27FC236}">
                <a16:creationId xmlns:a16="http://schemas.microsoft.com/office/drawing/2014/main" xmlns="" id="{67A78AD1-8854-4941-9E0F-0C5CE71CB3D0}"/>
              </a:ext>
            </a:extLst>
          </p:cNvPr>
          <p:cNvSpPr/>
          <p:nvPr/>
        </p:nvSpPr>
        <p:spPr>
          <a:xfrm>
            <a:off x="177800" y="101600"/>
            <a:ext cx="3632200" cy="64262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rgbClr val="FF33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800" dirty="0" smtClean="0">
                <a:solidFill>
                  <a:srgbClr val="C00000"/>
                </a:solidFill>
                <a:latin typeface="+mj-lt"/>
              </a:rPr>
              <a:t>Results</a:t>
            </a:r>
            <a:endParaRPr lang="ko-KR" altLang="en-US" sz="2800" dirty="0">
              <a:solidFill>
                <a:srgbClr val="C00000"/>
              </a:solidFill>
              <a:latin typeface="+mj-lt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3600882"/>
              </p:ext>
            </p:extLst>
          </p:nvPr>
        </p:nvGraphicFramePr>
        <p:xfrm>
          <a:off x="4000499" y="122766"/>
          <a:ext cx="7950201" cy="6675120"/>
        </p:xfrm>
        <a:graphic>
          <a:graphicData uri="http://schemas.openxmlformats.org/drawingml/2006/table">
            <a:tbl>
              <a:tblPr rtl="1" firstRow="1" bandRow="1">
                <a:tableStyleId>{21E4AEA4-8DFA-4A89-87EB-49C32662AFE0}</a:tableStyleId>
              </a:tblPr>
              <a:tblGrid>
                <a:gridCol w="2764491"/>
                <a:gridCol w="2213909"/>
                <a:gridCol w="2971801"/>
              </a:tblGrid>
              <a:tr h="370840">
                <a:tc>
                  <a:txBody>
                    <a:bodyPr/>
                    <a:lstStyle/>
                    <a:p>
                      <a:pPr rtl="1"/>
                      <a:r>
                        <a:rPr lang="en-US" dirty="0" smtClean="0"/>
                        <a:t>Global Mapping</a:t>
                      </a:r>
                      <a:endParaRPr lang="ar-E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 smtClean="0"/>
                        <a:t>Local Mapping</a:t>
                      </a:r>
                      <a:endParaRPr lang="ar-E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ar-EG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rtl="1"/>
                      <a:r>
                        <a:rPr lang="en-US" dirty="0" smtClean="0"/>
                        <a:t>8.45</a:t>
                      </a:r>
                      <a:endParaRPr lang="ar-E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3.17</a:t>
                      </a:r>
                      <a:endParaRPr lang="ar-E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 smtClean="0"/>
                        <a:t>Neck</a:t>
                      </a:r>
                      <a:endParaRPr lang="ar-EG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rtl="1"/>
                      <a:r>
                        <a:rPr lang="en-US" dirty="0" smtClean="0"/>
                        <a:t>28.13</a:t>
                      </a:r>
                      <a:endParaRPr lang="ar-E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 smtClean="0"/>
                        <a:t>10.33</a:t>
                      </a:r>
                      <a:endParaRPr lang="ar-E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 smtClean="0"/>
                        <a:t>Chest</a:t>
                      </a:r>
                      <a:endParaRPr lang="ar-EG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rtl="1"/>
                      <a:r>
                        <a:rPr lang="en-US" dirty="0" smtClean="0"/>
                        <a:t>23.78</a:t>
                      </a:r>
                      <a:endParaRPr lang="ar-E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 smtClean="0"/>
                        <a:t>10.67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Belly button waist</a:t>
                      </a:r>
                      <a:endParaRPr lang="ar-EG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rtl="1"/>
                      <a:r>
                        <a:rPr lang="en-US" dirty="0" smtClean="0"/>
                        <a:t>20.63</a:t>
                      </a:r>
                      <a:endParaRPr lang="ar-E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 smtClean="0"/>
                        <a:t>9.5</a:t>
                      </a:r>
                      <a:endParaRPr lang="ar-E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Gluteal hip</a:t>
                      </a:r>
                      <a:endParaRPr lang="ar-EG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rtl="1"/>
                      <a:r>
                        <a:rPr lang="en-US" dirty="0" smtClean="0"/>
                        <a:t>11.41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 smtClean="0"/>
                        <a:t>7.26</a:t>
                      </a:r>
                      <a:endParaRPr lang="ar-E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Neck shoulder elbow wrist</a:t>
                      </a:r>
                      <a:endParaRPr lang="ar-EG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rtl="1"/>
                      <a:r>
                        <a:rPr lang="en-US" dirty="0" smtClean="0"/>
                        <a:t>15.39</a:t>
                      </a:r>
                      <a:endParaRPr lang="ar-E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 smtClean="0"/>
                        <a:t>10.38</a:t>
                      </a:r>
                      <a:endParaRPr lang="ar-E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Crotch knee floor</a:t>
                      </a:r>
                      <a:endParaRPr lang="ar-EG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rtl="1"/>
                      <a:r>
                        <a:rPr lang="en-US" dirty="0" smtClean="0"/>
                        <a:t>11.52</a:t>
                      </a:r>
                      <a:endParaRPr lang="ar-E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 smtClean="0"/>
                        <a:t>4.69</a:t>
                      </a:r>
                      <a:endParaRPr lang="ar-E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Across back shoulder neck</a:t>
                      </a:r>
                      <a:endParaRPr lang="ar-EG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rtl="1"/>
                      <a:r>
                        <a:rPr lang="en-US" dirty="0" smtClean="0"/>
                        <a:t>15.1</a:t>
                      </a:r>
                      <a:endParaRPr lang="ar-E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 smtClean="0"/>
                        <a:t>9.74</a:t>
                      </a:r>
                      <a:endParaRPr lang="ar-E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Neck to gluteal hip</a:t>
                      </a:r>
                      <a:endParaRPr lang="ar-EG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rtl="1"/>
                      <a:r>
                        <a:rPr lang="en-US" dirty="0" smtClean="0"/>
                        <a:t>22.97</a:t>
                      </a:r>
                      <a:endParaRPr lang="ar-E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 smtClean="0"/>
                        <a:t>10.61</a:t>
                      </a:r>
                      <a:endParaRPr lang="ar-E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Natural waist</a:t>
                      </a:r>
                      <a:endParaRPr lang="ar-EG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rtl="1"/>
                      <a:r>
                        <a:rPr lang="en-US" dirty="0" smtClean="0"/>
                        <a:t>21.71</a:t>
                      </a:r>
                      <a:endParaRPr lang="ar-E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 smtClean="0"/>
                        <a:t>10.3</a:t>
                      </a:r>
                      <a:endParaRPr lang="ar-E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Maximum hip</a:t>
                      </a:r>
                      <a:endParaRPr lang="ar-EG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rtl="1"/>
                      <a:r>
                        <a:rPr lang="en-US" dirty="0" smtClean="0"/>
                        <a:t>28.62</a:t>
                      </a:r>
                      <a:endParaRPr lang="ar-E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 smtClean="0"/>
                        <a:t>16.71</a:t>
                      </a:r>
                      <a:endParaRPr lang="ar-E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Natural waist rise</a:t>
                      </a:r>
                      <a:endParaRPr lang="ar-EG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rtl="1"/>
                      <a:r>
                        <a:rPr lang="en-US" dirty="0" smtClean="0"/>
                        <a:t>8.29</a:t>
                      </a:r>
                      <a:endParaRPr lang="ar-E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 smtClean="0"/>
                        <a:t>3.83</a:t>
                      </a:r>
                      <a:endParaRPr lang="ar-E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Shoulder to </a:t>
                      </a:r>
                      <a:r>
                        <a:rPr lang="en-US" sz="18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midhand</a:t>
                      </a:r>
                      <a:endParaRPr lang="ar-EG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rtl="1"/>
                      <a:r>
                        <a:rPr lang="en-US" dirty="0" smtClean="0"/>
                        <a:t>10.47</a:t>
                      </a:r>
                      <a:endParaRPr lang="ar-E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 smtClean="0"/>
                        <a:t>4.82</a:t>
                      </a:r>
                      <a:endParaRPr lang="ar-E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Upper arm</a:t>
                      </a:r>
                      <a:endParaRPr lang="ar-EG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rtl="1"/>
                      <a:r>
                        <a:rPr lang="en-US" dirty="0" smtClean="0"/>
                        <a:t>4.54</a:t>
                      </a:r>
                      <a:endParaRPr lang="ar-E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 smtClean="0"/>
                        <a:t>2.35</a:t>
                      </a:r>
                      <a:endParaRPr lang="ar-E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Wrist</a:t>
                      </a:r>
                      <a:endParaRPr lang="ar-EG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rtl="1"/>
                      <a:r>
                        <a:rPr lang="en-US" dirty="0" smtClean="0"/>
                        <a:t>14.35</a:t>
                      </a:r>
                      <a:endParaRPr lang="ar-E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 smtClean="0"/>
                        <a:t>9.11</a:t>
                      </a:r>
                      <a:endParaRPr lang="ar-E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Outer natural waist to floor</a:t>
                      </a:r>
                      <a:endParaRPr lang="ar-EG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rtl="1"/>
                      <a:r>
                        <a:rPr lang="en-US" dirty="0" smtClean="0"/>
                        <a:t>9.92</a:t>
                      </a:r>
                      <a:endParaRPr lang="ar-E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 smtClean="0"/>
                        <a:t>4.67</a:t>
                      </a:r>
                      <a:endParaRPr lang="ar-E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Knee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rtl="1"/>
                      <a:r>
                        <a:rPr lang="en-US" dirty="0" smtClean="0"/>
                        <a:t>18.49</a:t>
                      </a:r>
                      <a:endParaRPr lang="ar-E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 smtClean="0"/>
                        <a:t>14.65</a:t>
                      </a:r>
                      <a:endParaRPr lang="ar-E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Maximum thigh</a:t>
                      </a: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46570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101A5185-63D0-4A8C-A249-BDD71C42AE54}"/>
              </a:ext>
            </a:extLst>
          </p:cNvPr>
          <p:cNvSpPr txBox="1"/>
          <p:nvPr/>
        </p:nvSpPr>
        <p:spPr>
          <a:xfrm>
            <a:off x="4194562" y="2773735"/>
            <a:ext cx="38027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000" b="1">
                <a:latin typeface="+mj-lt"/>
                <a:cs typeface="Arial" panose="020B0604020202020204" pitchFamily="34" charset="0"/>
              </a:defRPr>
            </a:lvl1pPr>
          </a:lstStyle>
          <a:p>
            <a:pPr algn="ctr"/>
            <a:r>
              <a:rPr lang="en-US" altLang="ko-KR" sz="5400" b="0" dirty="0" smtClean="0">
                <a:solidFill>
                  <a:srgbClr val="C00000"/>
                </a:solidFill>
              </a:rPr>
              <a:t>Demo</a:t>
            </a:r>
            <a:endParaRPr lang="en-US" altLang="ko-KR" sz="5400" b="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7620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xmlns="" id="{1C9BDD0E-7457-4661-AA73-5F8E72C54B69}"/>
              </a:ext>
            </a:extLst>
          </p:cNvPr>
          <p:cNvSpPr/>
          <p:nvPr/>
        </p:nvSpPr>
        <p:spPr>
          <a:xfrm>
            <a:off x="1163112" y="1348571"/>
            <a:ext cx="1945658" cy="1404382"/>
          </a:xfrm>
          <a:prstGeom prst="roundRect">
            <a:avLst/>
          </a:prstGeom>
          <a:solidFill>
            <a:schemeClr val="bg1"/>
          </a:solidFill>
          <a:ln>
            <a:solidFill>
              <a:srgbClr val="FF33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>
              <a:solidFill>
                <a:schemeClr val="bg1"/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xmlns="" id="{9F8A195B-2D0A-45AE-9983-8C68FEF7A3F6}"/>
              </a:ext>
            </a:extLst>
          </p:cNvPr>
          <p:cNvSpPr/>
          <p:nvPr/>
        </p:nvSpPr>
        <p:spPr>
          <a:xfrm>
            <a:off x="1218983" y="2091233"/>
            <a:ext cx="183391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Introduction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xmlns="" id="{29E0573A-66E0-44C1-A09A-1FCB07C5DBCB}"/>
              </a:ext>
            </a:extLst>
          </p:cNvPr>
          <p:cNvSpPr/>
          <p:nvPr/>
        </p:nvSpPr>
        <p:spPr>
          <a:xfrm>
            <a:off x="1447670" y="1460291"/>
            <a:ext cx="137654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3600" dirty="0">
                <a:solidFill>
                  <a:srgbClr val="FF3356"/>
                </a:solidFill>
                <a:latin typeface="+mj-lt"/>
              </a:rPr>
              <a:t>01</a:t>
            </a:r>
            <a:endParaRPr lang="ko-KR" altLang="en-US" sz="3600" dirty="0">
              <a:solidFill>
                <a:srgbClr val="FF3356"/>
              </a:solidFill>
              <a:latin typeface="+mj-lt"/>
            </a:endParaRPr>
          </a:p>
        </p:txBody>
      </p:sp>
      <p:sp>
        <p:nvSpPr>
          <p:cNvPr id="18" name="사각형: 둥근 모서리 1">
            <a:extLst>
              <a:ext uri="{FF2B5EF4-FFF2-40B4-BE49-F238E27FC236}">
                <a16:creationId xmlns:a16="http://schemas.microsoft.com/office/drawing/2014/main" xmlns="" id="{1C9BDD0E-7457-4661-AA73-5F8E72C54B69}"/>
              </a:ext>
            </a:extLst>
          </p:cNvPr>
          <p:cNvSpPr/>
          <p:nvPr/>
        </p:nvSpPr>
        <p:spPr>
          <a:xfrm>
            <a:off x="3751398" y="1348571"/>
            <a:ext cx="1945658" cy="1404382"/>
          </a:xfrm>
          <a:prstGeom prst="roundRect">
            <a:avLst/>
          </a:prstGeom>
          <a:solidFill>
            <a:schemeClr val="bg1"/>
          </a:solidFill>
          <a:ln>
            <a:solidFill>
              <a:srgbClr val="FF33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>
              <a:solidFill>
                <a:schemeClr val="bg1"/>
              </a:solidFill>
            </a:endParaRPr>
          </a:p>
        </p:txBody>
      </p:sp>
      <p:sp>
        <p:nvSpPr>
          <p:cNvPr id="19" name="직사각형 31">
            <a:extLst>
              <a:ext uri="{FF2B5EF4-FFF2-40B4-BE49-F238E27FC236}">
                <a16:creationId xmlns:a16="http://schemas.microsoft.com/office/drawing/2014/main" xmlns="" id="{9F8A195B-2D0A-45AE-9983-8C68FEF7A3F6}"/>
              </a:ext>
            </a:extLst>
          </p:cNvPr>
          <p:cNvSpPr/>
          <p:nvPr/>
        </p:nvSpPr>
        <p:spPr>
          <a:xfrm>
            <a:off x="3807269" y="2091233"/>
            <a:ext cx="183391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Problem Definitions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20" name="직사각형 32">
            <a:extLst>
              <a:ext uri="{FF2B5EF4-FFF2-40B4-BE49-F238E27FC236}">
                <a16:creationId xmlns:a16="http://schemas.microsoft.com/office/drawing/2014/main" xmlns="" id="{29E0573A-66E0-44C1-A09A-1FCB07C5DBCB}"/>
              </a:ext>
            </a:extLst>
          </p:cNvPr>
          <p:cNvSpPr/>
          <p:nvPr/>
        </p:nvSpPr>
        <p:spPr>
          <a:xfrm>
            <a:off x="4035955" y="1460291"/>
            <a:ext cx="137654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3600" dirty="0" smtClean="0">
                <a:solidFill>
                  <a:srgbClr val="FF3356"/>
                </a:solidFill>
                <a:latin typeface="+mj-lt"/>
              </a:rPr>
              <a:t>02</a:t>
            </a:r>
            <a:endParaRPr lang="ko-KR" altLang="en-US" sz="3600" dirty="0">
              <a:solidFill>
                <a:srgbClr val="FF3356"/>
              </a:solidFill>
              <a:latin typeface="+mj-lt"/>
            </a:endParaRPr>
          </a:p>
        </p:txBody>
      </p:sp>
      <p:sp>
        <p:nvSpPr>
          <p:cNvPr id="21" name="사각형: 둥근 모서리 1">
            <a:extLst>
              <a:ext uri="{FF2B5EF4-FFF2-40B4-BE49-F238E27FC236}">
                <a16:creationId xmlns:a16="http://schemas.microsoft.com/office/drawing/2014/main" xmlns="" id="{1C9BDD0E-7457-4661-AA73-5F8E72C54B69}"/>
              </a:ext>
            </a:extLst>
          </p:cNvPr>
          <p:cNvSpPr/>
          <p:nvPr/>
        </p:nvSpPr>
        <p:spPr>
          <a:xfrm>
            <a:off x="6380297" y="1348571"/>
            <a:ext cx="1945658" cy="1404382"/>
          </a:xfrm>
          <a:prstGeom prst="roundRect">
            <a:avLst/>
          </a:prstGeom>
          <a:solidFill>
            <a:schemeClr val="bg1"/>
          </a:solidFill>
          <a:ln>
            <a:solidFill>
              <a:srgbClr val="FF33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>
              <a:solidFill>
                <a:schemeClr val="bg1"/>
              </a:solidFill>
            </a:endParaRPr>
          </a:p>
        </p:txBody>
      </p:sp>
      <p:sp>
        <p:nvSpPr>
          <p:cNvPr id="22" name="직사각형 31">
            <a:extLst>
              <a:ext uri="{FF2B5EF4-FFF2-40B4-BE49-F238E27FC236}">
                <a16:creationId xmlns:a16="http://schemas.microsoft.com/office/drawing/2014/main" xmlns="" id="{9F8A195B-2D0A-45AE-9983-8C68FEF7A3F6}"/>
              </a:ext>
            </a:extLst>
          </p:cNvPr>
          <p:cNvSpPr/>
          <p:nvPr/>
        </p:nvSpPr>
        <p:spPr>
          <a:xfrm>
            <a:off x="6436168" y="2091233"/>
            <a:ext cx="183391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System Objectives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23" name="직사각형 32">
            <a:extLst>
              <a:ext uri="{FF2B5EF4-FFF2-40B4-BE49-F238E27FC236}">
                <a16:creationId xmlns:a16="http://schemas.microsoft.com/office/drawing/2014/main" xmlns="" id="{29E0573A-66E0-44C1-A09A-1FCB07C5DBCB}"/>
              </a:ext>
            </a:extLst>
          </p:cNvPr>
          <p:cNvSpPr/>
          <p:nvPr/>
        </p:nvSpPr>
        <p:spPr>
          <a:xfrm>
            <a:off x="6720725" y="1462453"/>
            <a:ext cx="137654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3600" dirty="0" smtClean="0">
                <a:solidFill>
                  <a:srgbClr val="FF3356"/>
                </a:solidFill>
                <a:latin typeface="+mj-lt"/>
              </a:rPr>
              <a:t>03</a:t>
            </a:r>
            <a:endParaRPr lang="ko-KR" altLang="en-US" sz="3600" dirty="0">
              <a:solidFill>
                <a:srgbClr val="FF3356"/>
              </a:solidFill>
              <a:latin typeface="+mj-lt"/>
            </a:endParaRPr>
          </a:p>
        </p:txBody>
      </p:sp>
      <p:sp>
        <p:nvSpPr>
          <p:cNvPr id="24" name="사각형: 둥근 모서리 1">
            <a:extLst>
              <a:ext uri="{FF2B5EF4-FFF2-40B4-BE49-F238E27FC236}">
                <a16:creationId xmlns:a16="http://schemas.microsoft.com/office/drawing/2014/main" xmlns="" id="{1C9BDD0E-7457-4661-AA73-5F8E72C54B69}"/>
              </a:ext>
            </a:extLst>
          </p:cNvPr>
          <p:cNvSpPr/>
          <p:nvPr/>
        </p:nvSpPr>
        <p:spPr>
          <a:xfrm>
            <a:off x="9049854" y="1348571"/>
            <a:ext cx="1945658" cy="1404382"/>
          </a:xfrm>
          <a:prstGeom prst="roundRect">
            <a:avLst/>
          </a:prstGeom>
          <a:solidFill>
            <a:schemeClr val="bg1"/>
          </a:solidFill>
          <a:ln>
            <a:solidFill>
              <a:srgbClr val="FF33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>
              <a:solidFill>
                <a:schemeClr val="bg1"/>
              </a:solidFill>
            </a:endParaRPr>
          </a:p>
        </p:txBody>
      </p:sp>
      <p:sp>
        <p:nvSpPr>
          <p:cNvPr id="25" name="직사각형 31">
            <a:extLst>
              <a:ext uri="{FF2B5EF4-FFF2-40B4-BE49-F238E27FC236}">
                <a16:creationId xmlns:a16="http://schemas.microsoft.com/office/drawing/2014/main" xmlns="" id="{9F8A195B-2D0A-45AE-9983-8C68FEF7A3F6}"/>
              </a:ext>
            </a:extLst>
          </p:cNvPr>
          <p:cNvSpPr/>
          <p:nvPr/>
        </p:nvSpPr>
        <p:spPr>
          <a:xfrm>
            <a:off x="9105725" y="2091233"/>
            <a:ext cx="183391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System Overview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26" name="직사각형 32">
            <a:extLst>
              <a:ext uri="{FF2B5EF4-FFF2-40B4-BE49-F238E27FC236}">
                <a16:creationId xmlns:a16="http://schemas.microsoft.com/office/drawing/2014/main" xmlns="" id="{29E0573A-66E0-44C1-A09A-1FCB07C5DBCB}"/>
              </a:ext>
            </a:extLst>
          </p:cNvPr>
          <p:cNvSpPr/>
          <p:nvPr/>
        </p:nvSpPr>
        <p:spPr>
          <a:xfrm>
            <a:off x="9334412" y="1462453"/>
            <a:ext cx="137654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3600" dirty="0" smtClean="0">
                <a:solidFill>
                  <a:srgbClr val="FF3356"/>
                </a:solidFill>
                <a:latin typeface="+mj-lt"/>
              </a:rPr>
              <a:t>04</a:t>
            </a:r>
            <a:endParaRPr lang="ko-KR" altLang="en-US" sz="3600" dirty="0">
              <a:solidFill>
                <a:srgbClr val="FF3356"/>
              </a:solidFill>
              <a:latin typeface="+mj-lt"/>
            </a:endParaRPr>
          </a:p>
        </p:txBody>
      </p:sp>
      <p:sp>
        <p:nvSpPr>
          <p:cNvPr id="27" name="사각형: 둥근 모서리 1">
            <a:extLst>
              <a:ext uri="{FF2B5EF4-FFF2-40B4-BE49-F238E27FC236}">
                <a16:creationId xmlns:a16="http://schemas.microsoft.com/office/drawing/2014/main" xmlns="" id="{1C9BDD0E-7457-4661-AA73-5F8E72C54B69}"/>
              </a:ext>
            </a:extLst>
          </p:cNvPr>
          <p:cNvSpPr/>
          <p:nvPr/>
        </p:nvSpPr>
        <p:spPr>
          <a:xfrm>
            <a:off x="1218983" y="3748871"/>
            <a:ext cx="1945658" cy="1404382"/>
          </a:xfrm>
          <a:prstGeom prst="roundRect">
            <a:avLst/>
          </a:prstGeom>
          <a:solidFill>
            <a:schemeClr val="bg1"/>
          </a:solidFill>
          <a:ln>
            <a:solidFill>
              <a:srgbClr val="FF33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>
              <a:solidFill>
                <a:schemeClr val="bg1"/>
              </a:solidFill>
            </a:endParaRPr>
          </a:p>
        </p:txBody>
      </p:sp>
      <p:sp>
        <p:nvSpPr>
          <p:cNvPr id="28" name="직사각형 31">
            <a:extLst>
              <a:ext uri="{FF2B5EF4-FFF2-40B4-BE49-F238E27FC236}">
                <a16:creationId xmlns:a16="http://schemas.microsoft.com/office/drawing/2014/main" xmlns="" id="{9F8A195B-2D0A-45AE-9983-8C68FEF7A3F6}"/>
              </a:ext>
            </a:extLst>
          </p:cNvPr>
          <p:cNvSpPr/>
          <p:nvPr/>
        </p:nvSpPr>
        <p:spPr>
          <a:xfrm>
            <a:off x="1274854" y="4491533"/>
            <a:ext cx="183391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Context Diagram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29" name="직사각형 32">
            <a:extLst>
              <a:ext uri="{FF2B5EF4-FFF2-40B4-BE49-F238E27FC236}">
                <a16:creationId xmlns:a16="http://schemas.microsoft.com/office/drawing/2014/main" xmlns="" id="{29E0573A-66E0-44C1-A09A-1FCB07C5DBCB}"/>
              </a:ext>
            </a:extLst>
          </p:cNvPr>
          <p:cNvSpPr/>
          <p:nvPr/>
        </p:nvSpPr>
        <p:spPr>
          <a:xfrm>
            <a:off x="1503541" y="3860591"/>
            <a:ext cx="137654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3600" dirty="0" smtClean="0">
                <a:solidFill>
                  <a:srgbClr val="FF3356"/>
                </a:solidFill>
                <a:latin typeface="+mj-lt"/>
              </a:rPr>
              <a:t>05</a:t>
            </a:r>
            <a:endParaRPr lang="ko-KR" altLang="en-US" sz="3600" dirty="0">
              <a:solidFill>
                <a:srgbClr val="FF3356"/>
              </a:solidFill>
              <a:latin typeface="+mj-lt"/>
            </a:endParaRPr>
          </a:p>
        </p:txBody>
      </p:sp>
      <p:sp>
        <p:nvSpPr>
          <p:cNvPr id="30" name="사각형: 둥근 모서리 1">
            <a:extLst>
              <a:ext uri="{FF2B5EF4-FFF2-40B4-BE49-F238E27FC236}">
                <a16:creationId xmlns:a16="http://schemas.microsoft.com/office/drawing/2014/main" xmlns="" id="{1C9BDD0E-7457-4661-AA73-5F8E72C54B69}"/>
              </a:ext>
            </a:extLst>
          </p:cNvPr>
          <p:cNvSpPr/>
          <p:nvPr/>
        </p:nvSpPr>
        <p:spPr>
          <a:xfrm>
            <a:off x="3807269" y="3748871"/>
            <a:ext cx="1945658" cy="1404382"/>
          </a:xfrm>
          <a:prstGeom prst="roundRect">
            <a:avLst/>
          </a:prstGeom>
          <a:solidFill>
            <a:schemeClr val="bg1"/>
          </a:solidFill>
          <a:ln>
            <a:solidFill>
              <a:srgbClr val="FF33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>
              <a:solidFill>
                <a:schemeClr val="bg1"/>
              </a:solidFill>
            </a:endParaRPr>
          </a:p>
        </p:txBody>
      </p:sp>
      <p:sp>
        <p:nvSpPr>
          <p:cNvPr id="34" name="직사각형 31">
            <a:extLst>
              <a:ext uri="{FF2B5EF4-FFF2-40B4-BE49-F238E27FC236}">
                <a16:creationId xmlns:a16="http://schemas.microsoft.com/office/drawing/2014/main" xmlns="" id="{9F8A195B-2D0A-45AE-9983-8C68FEF7A3F6}"/>
              </a:ext>
            </a:extLst>
          </p:cNvPr>
          <p:cNvSpPr/>
          <p:nvPr/>
        </p:nvSpPr>
        <p:spPr>
          <a:xfrm>
            <a:off x="3863140" y="4491533"/>
            <a:ext cx="183391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Sequence Diagram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35" name="직사각형 32">
            <a:extLst>
              <a:ext uri="{FF2B5EF4-FFF2-40B4-BE49-F238E27FC236}">
                <a16:creationId xmlns:a16="http://schemas.microsoft.com/office/drawing/2014/main" xmlns="" id="{29E0573A-66E0-44C1-A09A-1FCB07C5DBCB}"/>
              </a:ext>
            </a:extLst>
          </p:cNvPr>
          <p:cNvSpPr/>
          <p:nvPr/>
        </p:nvSpPr>
        <p:spPr>
          <a:xfrm>
            <a:off x="4091827" y="3860591"/>
            <a:ext cx="137654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3600" dirty="0" smtClean="0">
                <a:solidFill>
                  <a:srgbClr val="FF3356"/>
                </a:solidFill>
                <a:latin typeface="+mj-lt"/>
              </a:rPr>
              <a:t>06</a:t>
            </a:r>
            <a:endParaRPr lang="ko-KR" altLang="en-US" sz="3600" dirty="0">
              <a:solidFill>
                <a:srgbClr val="FF3356"/>
              </a:solidFill>
              <a:latin typeface="+mj-lt"/>
            </a:endParaRPr>
          </a:p>
        </p:txBody>
      </p:sp>
      <p:sp>
        <p:nvSpPr>
          <p:cNvPr id="36" name="사각형: 둥근 모서리 1">
            <a:extLst>
              <a:ext uri="{FF2B5EF4-FFF2-40B4-BE49-F238E27FC236}">
                <a16:creationId xmlns:a16="http://schemas.microsoft.com/office/drawing/2014/main" xmlns="" id="{1C9BDD0E-7457-4661-AA73-5F8E72C54B69}"/>
              </a:ext>
            </a:extLst>
          </p:cNvPr>
          <p:cNvSpPr/>
          <p:nvPr/>
        </p:nvSpPr>
        <p:spPr>
          <a:xfrm>
            <a:off x="6436168" y="3748871"/>
            <a:ext cx="1945658" cy="1404382"/>
          </a:xfrm>
          <a:prstGeom prst="roundRect">
            <a:avLst/>
          </a:prstGeom>
          <a:solidFill>
            <a:schemeClr val="bg1"/>
          </a:solidFill>
          <a:ln>
            <a:solidFill>
              <a:srgbClr val="FF33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altLang="ko-KR" sz="1600" dirty="0" smtClean="0">
              <a:solidFill>
                <a:prstClr val="black">
                  <a:lumMod val="75000"/>
                  <a:lumOff val="25000"/>
                </a:prstClr>
              </a:solidFill>
              <a:latin typeface="Arial Black"/>
            </a:endParaRPr>
          </a:p>
          <a:p>
            <a:pPr lvl="0" algn="ctr"/>
            <a:endParaRPr lang="en-US" altLang="ko-KR" sz="1600" dirty="0">
              <a:solidFill>
                <a:prstClr val="black">
                  <a:lumMod val="75000"/>
                  <a:lumOff val="25000"/>
                </a:prstClr>
              </a:solidFill>
              <a:latin typeface="Arial Black"/>
            </a:endParaRPr>
          </a:p>
          <a:p>
            <a:pPr lvl="0" algn="ctr"/>
            <a:endParaRPr lang="ko-KR" altLang="en-US" sz="1600" dirty="0">
              <a:solidFill>
                <a:prstClr val="black">
                  <a:lumMod val="75000"/>
                  <a:lumOff val="25000"/>
                </a:prstClr>
              </a:solidFill>
              <a:latin typeface="Arial Black"/>
            </a:endParaRPr>
          </a:p>
        </p:txBody>
      </p:sp>
      <p:sp>
        <p:nvSpPr>
          <p:cNvPr id="38" name="직사각형 32">
            <a:extLst>
              <a:ext uri="{FF2B5EF4-FFF2-40B4-BE49-F238E27FC236}">
                <a16:creationId xmlns:a16="http://schemas.microsoft.com/office/drawing/2014/main" xmlns="" id="{29E0573A-66E0-44C1-A09A-1FCB07C5DBCB}"/>
              </a:ext>
            </a:extLst>
          </p:cNvPr>
          <p:cNvSpPr/>
          <p:nvPr/>
        </p:nvSpPr>
        <p:spPr>
          <a:xfrm>
            <a:off x="6720726" y="3862753"/>
            <a:ext cx="137654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3600" dirty="0" smtClean="0">
                <a:solidFill>
                  <a:srgbClr val="FF3356"/>
                </a:solidFill>
                <a:latin typeface="+mj-lt"/>
              </a:rPr>
              <a:t>07</a:t>
            </a:r>
            <a:endParaRPr lang="ko-KR" altLang="en-US" sz="3600" dirty="0">
              <a:solidFill>
                <a:srgbClr val="FF3356"/>
              </a:solidFill>
              <a:latin typeface="+mj-lt"/>
            </a:endParaRPr>
          </a:p>
        </p:txBody>
      </p:sp>
      <p:sp>
        <p:nvSpPr>
          <p:cNvPr id="39" name="사각형: 둥근 모서리 1">
            <a:extLst>
              <a:ext uri="{FF2B5EF4-FFF2-40B4-BE49-F238E27FC236}">
                <a16:creationId xmlns:a16="http://schemas.microsoft.com/office/drawing/2014/main" xmlns="" id="{1C9BDD0E-7457-4661-AA73-5F8E72C54B69}"/>
              </a:ext>
            </a:extLst>
          </p:cNvPr>
          <p:cNvSpPr/>
          <p:nvPr/>
        </p:nvSpPr>
        <p:spPr>
          <a:xfrm>
            <a:off x="9105725" y="3748871"/>
            <a:ext cx="1945658" cy="1404382"/>
          </a:xfrm>
          <a:prstGeom prst="roundRect">
            <a:avLst/>
          </a:prstGeom>
          <a:solidFill>
            <a:schemeClr val="bg1"/>
          </a:solidFill>
          <a:ln>
            <a:solidFill>
              <a:srgbClr val="FF33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>
              <a:solidFill>
                <a:schemeClr val="bg1"/>
              </a:solidFill>
            </a:endParaRPr>
          </a:p>
        </p:txBody>
      </p:sp>
      <p:sp>
        <p:nvSpPr>
          <p:cNvPr id="40" name="직사각형 31">
            <a:extLst>
              <a:ext uri="{FF2B5EF4-FFF2-40B4-BE49-F238E27FC236}">
                <a16:creationId xmlns:a16="http://schemas.microsoft.com/office/drawing/2014/main" xmlns="" id="{9F8A195B-2D0A-45AE-9983-8C68FEF7A3F6}"/>
              </a:ext>
            </a:extLst>
          </p:cNvPr>
          <p:cNvSpPr/>
          <p:nvPr/>
        </p:nvSpPr>
        <p:spPr>
          <a:xfrm>
            <a:off x="9161596" y="4491533"/>
            <a:ext cx="183391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Scenarios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41" name="직사각형 32">
            <a:extLst>
              <a:ext uri="{FF2B5EF4-FFF2-40B4-BE49-F238E27FC236}">
                <a16:creationId xmlns:a16="http://schemas.microsoft.com/office/drawing/2014/main" xmlns="" id="{29E0573A-66E0-44C1-A09A-1FCB07C5DBCB}"/>
              </a:ext>
            </a:extLst>
          </p:cNvPr>
          <p:cNvSpPr/>
          <p:nvPr/>
        </p:nvSpPr>
        <p:spPr>
          <a:xfrm>
            <a:off x="9390283" y="3862753"/>
            <a:ext cx="137654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3600" dirty="0" smtClean="0">
                <a:solidFill>
                  <a:srgbClr val="FF3356"/>
                </a:solidFill>
                <a:latin typeface="+mj-lt"/>
              </a:rPr>
              <a:t>08</a:t>
            </a:r>
            <a:endParaRPr lang="ko-KR" altLang="en-US" sz="3600" dirty="0">
              <a:solidFill>
                <a:srgbClr val="FF3356"/>
              </a:solidFill>
              <a:latin typeface="+mj-l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525580" y="230257"/>
            <a:ext cx="288341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altLang="ko-KR" sz="4000" b="1" dirty="0">
                <a:solidFill>
                  <a:srgbClr val="C00000"/>
                </a:solidFill>
                <a:cs typeface="Arial" panose="020B0604020202020204" pitchFamily="34" charset="0"/>
              </a:rPr>
              <a:t>AGENDA </a:t>
            </a:r>
            <a:r>
              <a:rPr lang="en-US" altLang="ko-KR" sz="4000" b="1" dirty="0" smtClean="0">
                <a:solidFill>
                  <a:srgbClr val="C00000"/>
                </a:solidFill>
                <a:cs typeface="Arial" panose="020B0604020202020204" pitchFamily="34" charset="0"/>
              </a:rPr>
              <a:t>1/2</a:t>
            </a:r>
            <a:endParaRPr lang="ar-EG" sz="4000" b="1" dirty="0">
              <a:solidFill>
                <a:srgbClr val="C00000"/>
              </a:solidFill>
            </a:endParaRPr>
          </a:p>
        </p:txBody>
      </p:sp>
      <p:sp>
        <p:nvSpPr>
          <p:cNvPr id="42" name="직사각형 31">
            <a:extLst>
              <a:ext uri="{FF2B5EF4-FFF2-40B4-BE49-F238E27FC236}">
                <a16:creationId xmlns:a16="http://schemas.microsoft.com/office/drawing/2014/main" xmlns="" id="{9F8A195B-2D0A-45AE-9983-8C68FEF7A3F6}"/>
              </a:ext>
            </a:extLst>
          </p:cNvPr>
          <p:cNvSpPr/>
          <p:nvPr/>
        </p:nvSpPr>
        <p:spPr>
          <a:xfrm>
            <a:off x="6492040" y="4451646"/>
            <a:ext cx="183391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System Architecture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09280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101A5185-63D0-4A8C-A249-BDD71C42AE54}"/>
              </a:ext>
            </a:extLst>
          </p:cNvPr>
          <p:cNvSpPr txBox="1"/>
          <p:nvPr/>
        </p:nvSpPr>
        <p:spPr>
          <a:xfrm>
            <a:off x="4194562" y="2773735"/>
            <a:ext cx="38027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000" b="1">
                <a:latin typeface="+mj-lt"/>
                <a:cs typeface="Arial" panose="020B0604020202020204" pitchFamily="34" charset="0"/>
              </a:defRPr>
            </a:lvl1pPr>
          </a:lstStyle>
          <a:p>
            <a:pPr algn="ctr"/>
            <a:r>
              <a:rPr lang="en-US" altLang="ko-KR" sz="5400" b="0" dirty="0">
                <a:solidFill>
                  <a:srgbClr val="C00000"/>
                </a:solidFill>
              </a:rPr>
              <a:t>Thanks !</a:t>
            </a:r>
          </a:p>
        </p:txBody>
      </p:sp>
    </p:spTree>
    <p:extLst>
      <p:ext uri="{BB962C8B-B14F-4D97-AF65-F5344CB8AC3E}">
        <p14:creationId xmlns:p14="http://schemas.microsoft.com/office/powerpoint/2010/main" val="1864280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xmlns="" id="{1C9BDD0E-7457-4661-AA73-5F8E72C54B69}"/>
              </a:ext>
            </a:extLst>
          </p:cNvPr>
          <p:cNvSpPr/>
          <p:nvPr/>
        </p:nvSpPr>
        <p:spPr>
          <a:xfrm>
            <a:off x="1107240" y="2793424"/>
            <a:ext cx="1945658" cy="1404382"/>
          </a:xfrm>
          <a:prstGeom prst="roundRect">
            <a:avLst/>
          </a:prstGeom>
          <a:solidFill>
            <a:schemeClr val="bg1"/>
          </a:solidFill>
          <a:ln>
            <a:solidFill>
              <a:srgbClr val="FF33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>
              <a:solidFill>
                <a:schemeClr val="bg1"/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xmlns="" id="{9F8A195B-2D0A-45AE-9983-8C68FEF7A3F6}"/>
              </a:ext>
            </a:extLst>
          </p:cNvPr>
          <p:cNvSpPr/>
          <p:nvPr/>
        </p:nvSpPr>
        <p:spPr>
          <a:xfrm>
            <a:off x="1163111" y="3536086"/>
            <a:ext cx="183391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Algorithms &amp; Libraries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xmlns="" id="{29E0573A-66E0-44C1-A09A-1FCB07C5DBCB}"/>
              </a:ext>
            </a:extLst>
          </p:cNvPr>
          <p:cNvSpPr/>
          <p:nvPr/>
        </p:nvSpPr>
        <p:spPr>
          <a:xfrm>
            <a:off x="1391798" y="2905144"/>
            <a:ext cx="137654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3600" dirty="0" smtClean="0">
                <a:solidFill>
                  <a:srgbClr val="FF3356"/>
                </a:solidFill>
                <a:latin typeface="+mj-lt"/>
              </a:rPr>
              <a:t>09</a:t>
            </a:r>
            <a:endParaRPr lang="ko-KR" altLang="en-US" sz="3600" dirty="0">
              <a:solidFill>
                <a:srgbClr val="FF3356"/>
              </a:solidFill>
              <a:latin typeface="+mj-lt"/>
            </a:endParaRPr>
          </a:p>
        </p:txBody>
      </p:sp>
      <p:sp>
        <p:nvSpPr>
          <p:cNvPr id="18" name="사각형: 둥근 모서리 1">
            <a:extLst>
              <a:ext uri="{FF2B5EF4-FFF2-40B4-BE49-F238E27FC236}">
                <a16:creationId xmlns:a16="http://schemas.microsoft.com/office/drawing/2014/main" xmlns="" id="{1C9BDD0E-7457-4661-AA73-5F8E72C54B69}"/>
              </a:ext>
            </a:extLst>
          </p:cNvPr>
          <p:cNvSpPr/>
          <p:nvPr/>
        </p:nvSpPr>
        <p:spPr>
          <a:xfrm>
            <a:off x="3751396" y="2793424"/>
            <a:ext cx="1945658" cy="1404382"/>
          </a:xfrm>
          <a:prstGeom prst="roundRect">
            <a:avLst/>
          </a:prstGeom>
          <a:solidFill>
            <a:schemeClr val="bg1"/>
          </a:solidFill>
          <a:ln>
            <a:solidFill>
              <a:srgbClr val="FF33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>
              <a:solidFill>
                <a:schemeClr val="bg1"/>
              </a:solidFill>
            </a:endParaRPr>
          </a:p>
        </p:txBody>
      </p:sp>
      <p:sp>
        <p:nvSpPr>
          <p:cNvPr id="19" name="직사각형 31">
            <a:extLst>
              <a:ext uri="{FF2B5EF4-FFF2-40B4-BE49-F238E27FC236}">
                <a16:creationId xmlns:a16="http://schemas.microsoft.com/office/drawing/2014/main" xmlns="" id="{9F8A195B-2D0A-45AE-9983-8C68FEF7A3F6}"/>
              </a:ext>
            </a:extLst>
          </p:cNvPr>
          <p:cNvSpPr/>
          <p:nvPr/>
        </p:nvSpPr>
        <p:spPr>
          <a:xfrm>
            <a:off x="3807267" y="3536086"/>
            <a:ext cx="183391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Dataset Description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20" name="직사각형 32">
            <a:extLst>
              <a:ext uri="{FF2B5EF4-FFF2-40B4-BE49-F238E27FC236}">
                <a16:creationId xmlns:a16="http://schemas.microsoft.com/office/drawing/2014/main" xmlns="" id="{29E0573A-66E0-44C1-A09A-1FCB07C5DBCB}"/>
              </a:ext>
            </a:extLst>
          </p:cNvPr>
          <p:cNvSpPr/>
          <p:nvPr/>
        </p:nvSpPr>
        <p:spPr>
          <a:xfrm>
            <a:off x="4035953" y="2905144"/>
            <a:ext cx="137654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3600" dirty="0" smtClean="0">
                <a:solidFill>
                  <a:srgbClr val="FF3356"/>
                </a:solidFill>
                <a:latin typeface="+mj-lt"/>
              </a:rPr>
              <a:t>10</a:t>
            </a:r>
            <a:endParaRPr lang="ko-KR" altLang="en-US" sz="3600" dirty="0">
              <a:solidFill>
                <a:srgbClr val="FF3356"/>
              </a:solidFill>
              <a:latin typeface="+mj-lt"/>
            </a:endParaRPr>
          </a:p>
        </p:txBody>
      </p:sp>
      <p:sp>
        <p:nvSpPr>
          <p:cNvPr id="21" name="사각형: 둥근 모서리 1">
            <a:extLst>
              <a:ext uri="{FF2B5EF4-FFF2-40B4-BE49-F238E27FC236}">
                <a16:creationId xmlns:a16="http://schemas.microsoft.com/office/drawing/2014/main" xmlns="" id="{1C9BDD0E-7457-4661-AA73-5F8E72C54B69}"/>
              </a:ext>
            </a:extLst>
          </p:cNvPr>
          <p:cNvSpPr/>
          <p:nvPr/>
        </p:nvSpPr>
        <p:spPr>
          <a:xfrm>
            <a:off x="6380295" y="2793424"/>
            <a:ext cx="1945658" cy="1404382"/>
          </a:xfrm>
          <a:prstGeom prst="roundRect">
            <a:avLst/>
          </a:prstGeom>
          <a:solidFill>
            <a:schemeClr val="bg1"/>
          </a:solidFill>
          <a:ln>
            <a:solidFill>
              <a:srgbClr val="FF33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>
              <a:solidFill>
                <a:schemeClr val="bg1"/>
              </a:solidFill>
            </a:endParaRPr>
          </a:p>
        </p:txBody>
      </p:sp>
      <p:sp>
        <p:nvSpPr>
          <p:cNvPr id="22" name="직사각형 31">
            <a:extLst>
              <a:ext uri="{FF2B5EF4-FFF2-40B4-BE49-F238E27FC236}">
                <a16:creationId xmlns:a16="http://schemas.microsoft.com/office/drawing/2014/main" xmlns="" id="{9F8A195B-2D0A-45AE-9983-8C68FEF7A3F6}"/>
              </a:ext>
            </a:extLst>
          </p:cNvPr>
          <p:cNvSpPr/>
          <p:nvPr/>
        </p:nvSpPr>
        <p:spPr>
          <a:xfrm>
            <a:off x="6436166" y="3536086"/>
            <a:ext cx="183391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Results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23" name="직사각형 32">
            <a:extLst>
              <a:ext uri="{FF2B5EF4-FFF2-40B4-BE49-F238E27FC236}">
                <a16:creationId xmlns:a16="http://schemas.microsoft.com/office/drawing/2014/main" xmlns="" id="{29E0573A-66E0-44C1-A09A-1FCB07C5DBCB}"/>
              </a:ext>
            </a:extLst>
          </p:cNvPr>
          <p:cNvSpPr/>
          <p:nvPr/>
        </p:nvSpPr>
        <p:spPr>
          <a:xfrm>
            <a:off x="6720723" y="2907306"/>
            <a:ext cx="137654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3600" dirty="0" smtClean="0">
                <a:solidFill>
                  <a:srgbClr val="FF3356"/>
                </a:solidFill>
                <a:latin typeface="+mj-lt"/>
              </a:rPr>
              <a:t>11</a:t>
            </a:r>
            <a:endParaRPr lang="ko-KR" altLang="en-US" sz="3600" dirty="0">
              <a:solidFill>
                <a:srgbClr val="FF3356"/>
              </a:solidFill>
              <a:latin typeface="+mj-lt"/>
            </a:endParaRPr>
          </a:p>
        </p:txBody>
      </p:sp>
      <p:sp>
        <p:nvSpPr>
          <p:cNvPr id="24" name="사각형: 둥근 모서리 1">
            <a:extLst>
              <a:ext uri="{FF2B5EF4-FFF2-40B4-BE49-F238E27FC236}">
                <a16:creationId xmlns:a16="http://schemas.microsoft.com/office/drawing/2014/main" xmlns="" id="{1C9BDD0E-7457-4661-AA73-5F8E72C54B69}"/>
              </a:ext>
            </a:extLst>
          </p:cNvPr>
          <p:cNvSpPr/>
          <p:nvPr/>
        </p:nvSpPr>
        <p:spPr>
          <a:xfrm>
            <a:off x="9049852" y="2793424"/>
            <a:ext cx="1945658" cy="1404382"/>
          </a:xfrm>
          <a:prstGeom prst="roundRect">
            <a:avLst/>
          </a:prstGeom>
          <a:solidFill>
            <a:schemeClr val="bg1"/>
          </a:solidFill>
          <a:ln>
            <a:solidFill>
              <a:srgbClr val="FF33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>
              <a:solidFill>
                <a:schemeClr val="bg1"/>
              </a:solidFill>
            </a:endParaRPr>
          </a:p>
        </p:txBody>
      </p:sp>
      <p:sp>
        <p:nvSpPr>
          <p:cNvPr id="25" name="직사각형 31">
            <a:extLst>
              <a:ext uri="{FF2B5EF4-FFF2-40B4-BE49-F238E27FC236}">
                <a16:creationId xmlns:a16="http://schemas.microsoft.com/office/drawing/2014/main" xmlns="" id="{9F8A195B-2D0A-45AE-9983-8C68FEF7A3F6}"/>
              </a:ext>
            </a:extLst>
          </p:cNvPr>
          <p:cNvSpPr/>
          <p:nvPr/>
        </p:nvSpPr>
        <p:spPr>
          <a:xfrm>
            <a:off x="9105723" y="3536086"/>
            <a:ext cx="183391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Demo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26" name="직사각형 32">
            <a:extLst>
              <a:ext uri="{FF2B5EF4-FFF2-40B4-BE49-F238E27FC236}">
                <a16:creationId xmlns:a16="http://schemas.microsoft.com/office/drawing/2014/main" xmlns="" id="{29E0573A-66E0-44C1-A09A-1FCB07C5DBCB}"/>
              </a:ext>
            </a:extLst>
          </p:cNvPr>
          <p:cNvSpPr/>
          <p:nvPr/>
        </p:nvSpPr>
        <p:spPr>
          <a:xfrm>
            <a:off x="9334410" y="2907306"/>
            <a:ext cx="137654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3600" dirty="0" smtClean="0">
                <a:solidFill>
                  <a:srgbClr val="FF3356"/>
                </a:solidFill>
                <a:latin typeface="+mj-lt"/>
              </a:rPr>
              <a:t>12</a:t>
            </a:r>
            <a:endParaRPr lang="ko-KR" altLang="en-US" sz="3600" dirty="0">
              <a:solidFill>
                <a:srgbClr val="FF3356"/>
              </a:solidFill>
              <a:latin typeface="+mj-l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451101" y="513834"/>
            <a:ext cx="71882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4000" b="1" dirty="0" smtClean="0">
                <a:solidFill>
                  <a:srgbClr val="C00000"/>
                </a:solidFill>
                <a:cs typeface="Arial" panose="020B0604020202020204" pitchFamily="34" charset="0"/>
              </a:rPr>
              <a:t>AGENDA 2/2</a:t>
            </a:r>
            <a:endParaRPr lang="ar-EG" sz="40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1890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5">
            <a:extLst>
              <a:ext uri="{FF2B5EF4-FFF2-40B4-BE49-F238E27FC236}">
                <a16:creationId xmlns:a16="http://schemas.microsoft.com/office/drawing/2014/main" xmlns="" id="{67A78AD1-8854-4941-9E0F-0C5CE71CB3D0}"/>
              </a:ext>
            </a:extLst>
          </p:cNvPr>
          <p:cNvSpPr/>
          <p:nvPr/>
        </p:nvSpPr>
        <p:spPr>
          <a:xfrm>
            <a:off x="673100" y="263135"/>
            <a:ext cx="10744200" cy="6223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rgbClr val="FF33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altLang="ko-KR" sz="2800" dirty="0" smtClean="0">
                <a:solidFill>
                  <a:srgbClr val="C00000"/>
                </a:solidFill>
                <a:latin typeface="Arial Black"/>
                <a:cs typeface="Arial" panose="020B0604020202020204" pitchFamily="34" charset="0"/>
              </a:rPr>
              <a:t>Introduction</a:t>
            </a:r>
            <a:endParaRPr lang="en-US" altLang="ko-KR" sz="2800" dirty="0">
              <a:solidFill>
                <a:srgbClr val="C00000"/>
              </a:solidFill>
              <a:latin typeface="Arial Black"/>
              <a:cs typeface="Arial" panose="020B060402020202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73100" y="2660084"/>
            <a:ext cx="7073900" cy="280076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sz="2400" dirty="0"/>
              <a:t>Online </a:t>
            </a:r>
            <a:r>
              <a:rPr lang="en-US" sz="2400" dirty="0" smtClean="0"/>
              <a:t>Fitting Room </a:t>
            </a:r>
            <a:r>
              <a:rPr lang="en-US" sz="2400" dirty="0"/>
              <a:t>mainly helps client to fit chosen items </a:t>
            </a:r>
            <a:r>
              <a:rPr lang="en-US" sz="2400" dirty="0" smtClean="0"/>
              <a:t>virtually and choosing suitable size</a:t>
            </a:r>
          </a:p>
          <a:p>
            <a:pPr marL="342900" indent="-342900">
              <a:buFont typeface="Wingdings" pitchFamily="2" charset="2"/>
              <a:buChar char="Ø"/>
            </a:pPr>
            <a:endParaRPr lang="en-US" sz="2400" dirty="0"/>
          </a:p>
          <a:p>
            <a:pPr marL="342900" indent="-342900">
              <a:buFont typeface="Wingdings" pitchFamily="2" charset="2"/>
              <a:buChar char="Ø"/>
            </a:pPr>
            <a:r>
              <a:rPr lang="en-US" sz="2400" dirty="0" smtClean="0"/>
              <a:t>Help brand owner to decrease returning percentage by  making  clients fit clothes virtually on them.</a:t>
            </a:r>
          </a:p>
          <a:p>
            <a:pPr marL="285750" indent="-285750">
              <a:buFont typeface="Arial" pitchFamily="34" charset="0"/>
              <a:buChar char="•"/>
            </a:pPr>
            <a:endParaRPr lang="en-US" sz="2800" b="1" dirty="0"/>
          </a:p>
          <a:p>
            <a:pPr marL="457200" indent="-457200">
              <a:buFont typeface="Wingdings" pitchFamily="2" charset="2"/>
              <a:buChar char="Ø"/>
            </a:pPr>
            <a:endParaRPr lang="en-US" sz="2800" b="1" dirty="0" smtClean="0"/>
          </a:p>
        </p:txBody>
      </p:sp>
      <p:pic>
        <p:nvPicPr>
          <p:cNvPr id="13" name="그래픽 1">
            <a:extLst>
              <a:ext uri="{FF2B5EF4-FFF2-40B4-BE49-F238E27FC236}">
                <a16:creationId xmlns:a16="http://schemas.microsoft.com/office/drawing/2014/main" xmlns="" id="{276DAE86-F3D5-4779-9C2F-FAA4E7985B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8420100" y="2421930"/>
            <a:ext cx="2850845" cy="281050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73100" y="1384300"/>
            <a:ext cx="7747000" cy="95410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800" b="1" dirty="0" smtClean="0"/>
              <a:t>The System </a:t>
            </a:r>
            <a:r>
              <a:rPr lang="en-US" sz="2800" b="1" dirty="0"/>
              <a:t>targets vendors and clients that would use the online fitting room </a:t>
            </a:r>
            <a:r>
              <a:rPr lang="en-US" sz="2800" b="1" dirty="0" smtClean="0"/>
              <a:t>application:</a:t>
            </a:r>
            <a:endParaRPr lang="ar-EG" sz="2800" b="1" dirty="0"/>
          </a:p>
        </p:txBody>
      </p:sp>
    </p:spTree>
    <p:extLst>
      <p:ext uri="{BB962C8B-B14F-4D97-AF65-F5344CB8AC3E}">
        <p14:creationId xmlns:p14="http://schemas.microsoft.com/office/powerpoint/2010/main" val="2672552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5">
            <a:extLst>
              <a:ext uri="{FF2B5EF4-FFF2-40B4-BE49-F238E27FC236}">
                <a16:creationId xmlns:a16="http://schemas.microsoft.com/office/drawing/2014/main" xmlns="" id="{67A78AD1-8854-4941-9E0F-0C5CE71CB3D0}"/>
              </a:ext>
            </a:extLst>
          </p:cNvPr>
          <p:cNvSpPr/>
          <p:nvPr/>
        </p:nvSpPr>
        <p:spPr>
          <a:xfrm>
            <a:off x="520700" y="263135"/>
            <a:ext cx="11188700" cy="6223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rgbClr val="FF33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altLang="ko-KR" sz="2800" dirty="0" smtClean="0">
                <a:solidFill>
                  <a:srgbClr val="C00000"/>
                </a:solidFill>
                <a:latin typeface="Arial Black"/>
                <a:cs typeface="Arial" panose="020B0604020202020204" pitchFamily="34" charset="0"/>
              </a:rPr>
              <a:t>Problem Definitions</a:t>
            </a:r>
            <a:endParaRPr lang="en-US" altLang="ko-KR" sz="2800" dirty="0">
              <a:solidFill>
                <a:srgbClr val="C00000"/>
              </a:solidFill>
              <a:latin typeface="Arial Black"/>
              <a:cs typeface="Arial" panose="020B0604020202020204" pitchFamily="34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" y="1349414"/>
            <a:ext cx="10934700" cy="46449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35980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타원 48">
            <a:extLst>
              <a:ext uri="{FF2B5EF4-FFF2-40B4-BE49-F238E27FC236}">
                <a16:creationId xmlns:a16="http://schemas.microsoft.com/office/drawing/2014/main" xmlns="" id="{1AC46015-1C62-47FF-AF39-6D72923D57C9}"/>
              </a:ext>
            </a:extLst>
          </p:cNvPr>
          <p:cNvSpPr/>
          <p:nvPr/>
        </p:nvSpPr>
        <p:spPr>
          <a:xfrm>
            <a:off x="935306" y="1094922"/>
            <a:ext cx="4835894" cy="4835894"/>
          </a:xfrm>
          <a:prstGeom prst="ellipse">
            <a:avLst/>
          </a:prstGeom>
          <a:noFill/>
          <a:ln w="38100" cap="flat">
            <a:solidFill>
              <a:srgbClr val="FF3356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>
              <a:solidFill>
                <a:srgbClr val="C00000"/>
              </a:solidFill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xmlns="" id="{130FE491-B9C6-42ED-834E-CBE81211C434}"/>
              </a:ext>
            </a:extLst>
          </p:cNvPr>
          <p:cNvSpPr/>
          <p:nvPr/>
        </p:nvSpPr>
        <p:spPr>
          <a:xfrm>
            <a:off x="4714431" y="1367665"/>
            <a:ext cx="1104558" cy="1104558"/>
          </a:xfrm>
          <a:prstGeom prst="ellipse">
            <a:avLst/>
          </a:prstGeom>
          <a:solidFill>
            <a:srgbClr val="FF335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>
              <a:solidFill>
                <a:srgbClr val="C00000"/>
              </a:solidFill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xmlns="" id="{038BB44C-1F61-40EA-B20B-7608858E3449}"/>
              </a:ext>
            </a:extLst>
          </p:cNvPr>
          <p:cNvSpPr/>
          <p:nvPr/>
        </p:nvSpPr>
        <p:spPr>
          <a:xfrm>
            <a:off x="5200992" y="2912674"/>
            <a:ext cx="1104558" cy="1104558"/>
          </a:xfrm>
          <a:prstGeom prst="ellipse">
            <a:avLst/>
          </a:prstGeom>
          <a:solidFill>
            <a:srgbClr val="FF335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xmlns="" id="{1B8DC707-F000-430E-96AF-663BB4B27C96}"/>
              </a:ext>
            </a:extLst>
          </p:cNvPr>
          <p:cNvSpPr/>
          <p:nvPr/>
        </p:nvSpPr>
        <p:spPr>
          <a:xfrm>
            <a:off x="4713777" y="4495712"/>
            <a:ext cx="1104558" cy="1104558"/>
          </a:xfrm>
          <a:prstGeom prst="ellipse">
            <a:avLst/>
          </a:prstGeom>
          <a:solidFill>
            <a:srgbClr val="FF335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xmlns="" id="{10BEA795-88EF-427F-B7A5-3739144B3C9A}"/>
              </a:ext>
            </a:extLst>
          </p:cNvPr>
          <p:cNvSpPr/>
          <p:nvPr/>
        </p:nvSpPr>
        <p:spPr>
          <a:xfrm>
            <a:off x="6832206" y="1658898"/>
            <a:ext cx="47688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Items</a:t>
            </a:r>
            <a:endParaRPr lang="en-US" altLang="ko-KR" sz="36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xmlns="" id="{68CF89B4-DB24-493F-A54E-78FBDFF529A6}"/>
              </a:ext>
            </a:extLst>
          </p:cNvPr>
          <p:cNvSpPr/>
          <p:nvPr/>
        </p:nvSpPr>
        <p:spPr>
          <a:xfrm>
            <a:off x="6975424" y="3244603"/>
            <a:ext cx="47688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Accuracy</a:t>
            </a:r>
            <a:endParaRPr lang="en-US" altLang="ko-KR" sz="36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xmlns="" id="{5AB99C84-F40B-4592-87B0-174E4B2256BD}"/>
              </a:ext>
            </a:extLst>
          </p:cNvPr>
          <p:cNvSpPr/>
          <p:nvPr/>
        </p:nvSpPr>
        <p:spPr>
          <a:xfrm>
            <a:off x="6832205" y="4896760"/>
            <a:ext cx="47688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Sales</a:t>
            </a:r>
            <a:endParaRPr lang="en-US" altLang="ko-KR" sz="36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pic>
        <p:nvPicPr>
          <p:cNvPr id="30" name="그래픽 1">
            <a:extLst>
              <a:ext uri="{FF2B5EF4-FFF2-40B4-BE49-F238E27FC236}">
                <a16:creationId xmlns:a16="http://schemas.microsoft.com/office/drawing/2014/main" xmlns="" id="{276DAE86-F3D5-4779-9C2F-FAA4E7985B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862931" y="2028230"/>
            <a:ext cx="2850845" cy="2810503"/>
          </a:xfrm>
          <a:prstGeom prst="rect">
            <a:avLst/>
          </a:prstGeom>
        </p:spPr>
      </p:pic>
      <p:grpSp>
        <p:nvGrpSpPr>
          <p:cNvPr id="31" name="그룹 52">
            <a:extLst>
              <a:ext uri="{FF2B5EF4-FFF2-40B4-BE49-F238E27FC236}">
                <a16:creationId xmlns:a16="http://schemas.microsoft.com/office/drawing/2014/main" xmlns="" id="{02DDF070-5AD6-4679-AD43-DA313D4ABAC6}"/>
              </a:ext>
            </a:extLst>
          </p:cNvPr>
          <p:cNvGrpSpPr/>
          <p:nvPr/>
        </p:nvGrpSpPr>
        <p:grpSpPr>
          <a:xfrm>
            <a:off x="4885553" y="4682865"/>
            <a:ext cx="761005" cy="658338"/>
            <a:chOff x="752656" y="1562597"/>
            <a:chExt cx="390525" cy="390525"/>
          </a:xfrm>
          <a:solidFill>
            <a:schemeClr val="bg1"/>
          </a:solidFill>
        </p:grpSpPr>
        <p:sp>
          <p:nvSpPr>
            <p:cNvPr id="32" name="자유형: 도형 53">
              <a:extLst>
                <a:ext uri="{FF2B5EF4-FFF2-40B4-BE49-F238E27FC236}">
                  <a16:creationId xmlns:a16="http://schemas.microsoft.com/office/drawing/2014/main" xmlns="" id="{07CB2431-AD42-4585-B89B-D240C9897FA4}"/>
                </a:ext>
              </a:extLst>
            </p:cNvPr>
            <p:cNvSpPr/>
            <p:nvPr/>
          </p:nvSpPr>
          <p:spPr>
            <a:xfrm>
              <a:off x="797621" y="1607153"/>
              <a:ext cx="209550" cy="161925"/>
            </a:xfrm>
            <a:custGeom>
              <a:avLst/>
              <a:gdLst>
                <a:gd name="connsiteX0" fmla="*/ 26568 w 209550"/>
                <a:gd name="connsiteY0" fmla="*/ 159925 h 161925"/>
                <a:gd name="connsiteX1" fmla="*/ 85528 w 209550"/>
                <a:gd name="connsiteY1" fmla="*/ 100965 h 161925"/>
                <a:gd name="connsiteX2" fmla="*/ 102292 w 209550"/>
                <a:gd name="connsiteY2" fmla="*/ 117729 h 161925"/>
                <a:gd name="connsiteX3" fmla="*/ 113437 w 209550"/>
                <a:gd name="connsiteY3" fmla="*/ 117729 h 161925"/>
                <a:gd name="connsiteX4" fmla="*/ 185922 w 209550"/>
                <a:gd name="connsiteY4" fmla="*/ 45244 h 161925"/>
                <a:gd name="connsiteX5" fmla="*/ 185922 w 209550"/>
                <a:gd name="connsiteY5" fmla="*/ 64770 h 161925"/>
                <a:gd name="connsiteX6" fmla="*/ 189065 w 209550"/>
                <a:gd name="connsiteY6" fmla="*/ 71152 h 161925"/>
                <a:gd name="connsiteX7" fmla="*/ 208210 w 209550"/>
                <a:gd name="connsiteY7" fmla="*/ 62865 h 161925"/>
                <a:gd name="connsiteX8" fmla="*/ 208210 w 209550"/>
                <a:gd name="connsiteY8" fmla="*/ 18288 h 161925"/>
                <a:gd name="connsiteX9" fmla="*/ 197066 w 209550"/>
                <a:gd name="connsiteY9" fmla="*/ 7144 h 161925"/>
                <a:gd name="connsiteX10" fmla="*/ 150584 w 209550"/>
                <a:gd name="connsiteY10" fmla="*/ 7144 h 161925"/>
                <a:gd name="connsiteX11" fmla="*/ 144202 w 209550"/>
                <a:gd name="connsiteY11" fmla="*/ 10287 h 161925"/>
                <a:gd name="connsiteX12" fmla="*/ 152489 w 209550"/>
                <a:gd name="connsiteY12" fmla="*/ 29432 h 161925"/>
                <a:gd name="connsiteX13" fmla="*/ 170205 w 209550"/>
                <a:gd name="connsiteY13" fmla="*/ 29432 h 161925"/>
                <a:gd name="connsiteX14" fmla="*/ 107912 w 209550"/>
                <a:gd name="connsiteY14" fmla="*/ 91726 h 161925"/>
                <a:gd name="connsiteX15" fmla="*/ 91148 w 209550"/>
                <a:gd name="connsiteY15" fmla="*/ 74962 h 161925"/>
                <a:gd name="connsiteX16" fmla="*/ 80004 w 209550"/>
                <a:gd name="connsiteY16" fmla="*/ 74962 h 161925"/>
                <a:gd name="connsiteX17" fmla="*/ 9519 w 209550"/>
                <a:gd name="connsiteY17" fmla="*/ 145447 h 161925"/>
                <a:gd name="connsiteX18" fmla="*/ 7233 w 209550"/>
                <a:gd name="connsiteY18" fmla="*/ 152209 h 161925"/>
                <a:gd name="connsiteX19" fmla="*/ 26568 w 209550"/>
                <a:gd name="connsiteY19" fmla="*/ 159925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9550" h="161925">
                  <a:moveTo>
                    <a:pt x="26568" y="159925"/>
                  </a:moveTo>
                  <a:lnTo>
                    <a:pt x="85528" y="100965"/>
                  </a:lnTo>
                  <a:lnTo>
                    <a:pt x="102292" y="117729"/>
                  </a:lnTo>
                  <a:cubicBezTo>
                    <a:pt x="105340" y="120777"/>
                    <a:pt x="110388" y="120777"/>
                    <a:pt x="113437" y="117729"/>
                  </a:cubicBezTo>
                  <a:lnTo>
                    <a:pt x="185922" y="45244"/>
                  </a:lnTo>
                  <a:lnTo>
                    <a:pt x="185922" y="64770"/>
                  </a:lnTo>
                  <a:cubicBezTo>
                    <a:pt x="185922" y="67246"/>
                    <a:pt x="187065" y="69723"/>
                    <a:pt x="189065" y="71152"/>
                  </a:cubicBezTo>
                  <a:cubicBezTo>
                    <a:pt x="198209" y="77915"/>
                    <a:pt x="208210" y="71533"/>
                    <a:pt x="208210" y="62865"/>
                  </a:cubicBezTo>
                  <a:lnTo>
                    <a:pt x="208210" y="18288"/>
                  </a:lnTo>
                  <a:cubicBezTo>
                    <a:pt x="208210" y="12097"/>
                    <a:pt x="203162" y="7144"/>
                    <a:pt x="197066" y="7144"/>
                  </a:cubicBezTo>
                  <a:lnTo>
                    <a:pt x="150584" y="7144"/>
                  </a:lnTo>
                  <a:cubicBezTo>
                    <a:pt x="148107" y="7144"/>
                    <a:pt x="145631" y="8287"/>
                    <a:pt x="144202" y="10287"/>
                  </a:cubicBezTo>
                  <a:cubicBezTo>
                    <a:pt x="137439" y="19431"/>
                    <a:pt x="143821" y="29432"/>
                    <a:pt x="152489" y="29432"/>
                  </a:cubicBezTo>
                  <a:lnTo>
                    <a:pt x="170205" y="29432"/>
                  </a:lnTo>
                  <a:lnTo>
                    <a:pt x="107912" y="91726"/>
                  </a:lnTo>
                  <a:lnTo>
                    <a:pt x="91148" y="74962"/>
                  </a:lnTo>
                  <a:cubicBezTo>
                    <a:pt x="88100" y="71914"/>
                    <a:pt x="83052" y="71914"/>
                    <a:pt x="80004" y="74962"/>
                  </a:cubicBezTo>
                  <a:lnTo>
                    <a:pt x="9519" y="145447"/>
                  </a:lnTo>
                  <a:cubicBezTo>
                    <a:pt x="7709" y="147256"/>
                    <a:pt x="6852" y="149733"/>
                    <a:pt x="7233" y="152209"/>
                  </a:cubicBezTo>
                  <a:cubicBezTo>
                    <a:pt x="8852" y="163544"/>
                    <a:pt x="20377" y="166116"/>
                    <a:pt x="26568" y="15992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3" name="자유형: 도형 54">
              <a:extLst>
                <a:ext uri="{FF2B5EF4-FFF2-40B4-BE49-F238E27FC236}">
                  <a16:creationId xmlns:a16="http://schemas.microsoft.com/office/drawing/2014/main" xmlns="" id="{D67278B2-A090-4136-BCAC-02D84D0262C2}"/>
                </a:ext>
              </a:extLst>
            </p:cNvPr>
            <p:cNvSpPr/>
            <p:nvPr/>
          </p:nvSpPr>
          <p:spPr>
            <a:xfrm>
              <a:off x="797995" y="1807749"/>
              <a:ext cx="95250" cy="104775"/>
            </a:xfrm>
            <a:custGeom>
              <a:avLst/>
              <a:gdLst>
                <a:gd name="connsiteX0" fmla="*/ 18288 w 95250"/>
                <a:gd name="connsiteY0" fmla="*/ 97822 h 104775"/>
                <a:gd name="connsiteX1" fmla="*/ 85154 w 95250"/>
                <a:gd name="connsiteY1" fmla="*/ 97822 h 104775"/>
                <a:gd name="connsiteX2" fmla="*/ 96298 w 95250"/>
                <a:gd name="connsiteY2" fmla="*/ 86677 h 104775"/>
                <a:gd name="connsiteX3" fmla="*/ 96298 w 95250"/>
                <a:gd name="connsiteY3" fmla="*/ 18288 h 104775"/>
                <a:gd name="connsiteX4" fmla="*/ 85154 w 95250"/>
                <a:gd name="connsiteY4" fmla="*/ 7144 h 104775"/>
                <a:gd name="connsiteX5" fmla="*/ 18288 w 95250"/>
                <a:gd name="connsiteY5" fmla="*/ 7144 h 104775"/>
                <a:gd name="connsiteX6" fmla="*/ 7144 w 95250"/>
                <a:gd name="connsiteY6" fmla="*/ 18288 h 104775"/>
                <a:gd name="connsiteX7" fmla="*/ 7144 w 95250"/>
                <a:gd name="connsiteY7" fmla="*/ 86677 h 104775"/>
                <a:gd name="connsiteX8" fmla="*/ 18288 w 95250"/>
                <a:gd name="connsiteY8" fmla="*/ 97822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50" h="104775">
                  <a:moveTo>
                    <a:pt x="18288" y="97822"/>
                  </a:moveTo>
                  <a:lnTo>
                    <a:pt x="85154" y="97822"/>
                  </a:lnTo>
                  <a:cubicBezTo>
                    <a:pt x="91345" y="97822"/>
                    <a:pt x="96298" y="92869"/>
                    <a:pt x="96298" y="86677"/>
                  </a:cubicBezTo>
                  <a:lnTo>
                    <a:pt x="96298" y="18288"/>
                  </a:lnTo>
                  <a:cubicBezTo>
                    <a:pt x="96298" y="12097"/>
                    <a:pt x="91345" y="7144"/>
                    <a:pt x="85154" y="7144"/>
                  </a:cubicBezTo>
                  <a:lnTo>
                    <a:pt x="18288" y="7144"/>
                  </a:lnTo>
                  <a:cubicBezTo>
                    <a:pt x="12097" y="7144"/>
                    <a:pt x="7144" y="12097"/>
                    <a:pt x="7144" y="18288"/>
                  </a:cubicBezTo>
                  <a:lnTo>
                    <a:pt x="7144" y="86677"/>
                  </a:lnTo>
                  <a:cubicBezTo>
                    <a:pt x="7144" y="92773"/>
                    <a:pt x="12097" y="97822"/>
                    <a:pt x="18288" y="9782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4" name="자유형: 도형 55">
              <a:extLst>
                <a:ext uri="{FF2B5EF4-FFF2-40B4-BE49-F238E27FC236}">
                  <a16:creationId xmlns:a16="http://schemas.microsoft.com/office/drawing/2014/main" xmlns="" id="{32E2FEEA-03B7-40D1-B418-E9D9A90CC4CB}"/>
                </a:ext>
              </a:extLst>
            </p:cNvPr>
            <p:cNvSpPr/>
            <p:nvPr/>
          </p:nvSpPr>
          <p:spPr>
            <a:xfrm>
              <a:off x="909438" y="1740884"/>
              <a:ext cx="95250" cy="171450"/>
            </a:xfrm>
            <a:custGeom>
              <a:avLst/>
              <a:gdLst>
                <a:gd name="connsiteX0" fmla="*/ 85153 w 95250"/>
                <a:gd name="connsiteY0" fmla="*/ 7144 h 171450"/>
                <a:gd name="connsiteX1" fmla="*/ 18288 w 95250"/>
                <a:gd name="connsiteY1" fmla="*/ 7144 h 171450"/>
                <a:gd name="connsiteX2" fmla="*/ 7144 w 95250"/>
                <a:gd name="connsiteY2" fmla="*/ 18288 h 171450"/>
                <a:gd name="connsiteX3" fmla="*/ 7144 w 95250"/>
                <a:gd name="connsiteY3" fmla="*/ 153543 h 171450"/>
                <a:gd name="connsiteX4" fmla="*/ 18288 w 95250"/>
                <a:gd name="connsiteY4" fmla="*/ 164687 h 171450"/>
                <a:gd name="connsiteX5" fmla="*/ 85153 w 95250"/>
                <a:gd name="connsiteY5" fmla="*/ 164687 h 171450"/>
                <a:gd name="connsiteX6" fmla="*/ 96298 w 95250"/>
                <a:gd name="connsiteY6" fmla="*/ 153543 h 171450"/>
                <a:gd name="connsiteX7" fmla="*/ 96298 w 95250"/>
                <a:gd name="connsiteY7" fmla="*/ 18288 h 171450"/>
                <a:gd name="connsiteX8" fmla="*/ 85153 w 95250"/>
                <a:gd name="connsiteY8" fmla="*/ 7144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50" h="171450">
                  <a:moveTo>
                    <a:pt x="85153" y="7144"/>
                  </a:moveTo>
                  <a:lnTo>
                    <a:pt x="18288" y="7144"/>
                  </a:lnTo>
                  <a:cubicBezTo>
                    <a:pt x="12097" y="7144"/>
                    <a:pt x="7144" y="12097"/>
                    <a:pt x="7144" y="18288"/>
                  </a:cubicBezTo>
                  <a:lnTo>
                    <a:pt x="7144" y="153543"/>
                  </a:lnTo>
                  <a:cubicBezTo>
                    <a:pt x="7144" y="159734"/>
                    <a:pt x="12097" y="164687"/>
                    <a:pt x="18288" y="164687"/>
                  </a:cubicBezTo>
                  <a:lnTo>
                    <a:pt x="85153" y="164687"/>
                  </a:lnTo>
                  <a:cubicBezTo>
                    <a:pt x="91345" y="164687"/>
                    <a:pt x="96298" y="159734"/>
                    <a:pt x="96298" y="153543"/>
                  </a:cubicBezTo>
                  <a:lnTo>
                    <a:pt x="96298" y="18288"/>
                  </a:lnTo>
                  <a:cubicBezTo>
                    <a:pt x="96298" y="12192"/>
                    <a:pt x="91345" y="7144"/>
                    <a:pt x="85153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5" name="자유형: 도형 56">
              <a:extLst>
                <a:ext uri="{FF2B5EF4-FFF2-40B4-BE49-F238E27FC236}">
                  <a16:creationId xmlns:a16="http://schemas.microsoft.com/office/drawing/2014/main" xmlns="" id="{DFBF8D9D-EDF6-4CAF-90AE-F4B430F402B0}"/>
                </a:ext>
              </a:extLst>
            </p:cNvPr>
            <p:cNvSpPr/>
            <p:nvPr/>
          </p:nvSpPr>
          <p:spPr>
            <a:xfrm>
              <a:off x="998589" y="1607534"/>
              <a:ext cx="142875" cy="304800"/>
            </a:xfrm>
            <a:custGeom>
              <a:avLst/>
              <a:gdLst>
                <a:gd name="connsiteX0" fmla="*/ 18291 w 142875"/>
                <a:gd name="connsiteY0" fmla="*/ 118205 h 304800"/>
                <a:gd name="connsiteX1" fmla="*/ 29435 w 142875"/>
                <a:gd name="connsiteY1" fmla="*/ 118205 h 304800"/>
                <a:gd name="connsiteX2" fmla="*/ 29435 w 142875"/>
                <a:gd name="connsiteY2" fmla="*/ 286893 h 304800"/>
                <a:gd name="connsiteX3" fmla="*/ 40580 w 142875"/>
                <a:gd name="connsiteY3" fmla="*/ 298037 h 304800"/>
                <a:gd name="connsiteX4" fmla="*/ 108207 w 142875"/>
                <a:gd name="connsiteY4" fmla="*/ 298037 h 304800"/>
                <a:gd name="connsiteX5" fmla="*/ 119352 w 142875"/>
                <a:gd name="connsiteY5" fmla="*/ 286893 h 304800"/>
                <a:gd name="connsiteX6" fmla="*/ 119352 w 142875"/>
                <a:gd name="connsiteY6" fmla="*/ 118205 h 304800"/>
                <a:gd name="connsiteX7" fmla="*/ 130496 w 142875"/>
                <a:gd name="connsiteY7" fmla="*/ 118205 h 304800"/>
                <a:gd name="connsiteX8" fmla="*/ 140211 w 142875"/>
                <a:gd name="connsiteY8" fmla="*/ 112490 h 304800"/>
                <a:gd name="connsiteX9" fmla="*/ 139926 w 142875"/>
                <a:gd name="connsiteY9" fmla="*/ 101156 h 304800"/>
                <a:gd name="connsiteX10" fmla="*/ 83442 w 142875"/>
                <a:gd name="connsiteY10" fmla="*/ 12002 h 304800"/>
                <a:gd name="connsiteX11" fmla="*/ 64583 w 142875"/>
                <a:gd name="connsiteY11" fmla="*/ 12002 h 304800"/>
                <a:gd name="connsiteX12" fmla="*/ 8861 w 142875"/>
                <a:gd name="connsiteY12" fmla="*/ 101156 h 304800"/>
                <a:gd name="connsiteX13" fmla="*/ 8576 w 142875"/>
                <a:gd name="connsiteY13" fmla="*/ 112490 h 304800"/>
                <a:gd name="connsiteX14" fmla="*/ 18291 w 142875"/>
                <a:gd name="connsiteY14" fmla="*/ 118205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2875" h="304800">
                  <a:moveTo>
                    <a:pt x="18291" y="118205"/>
                  </a:moveTo>
                  <a:lnTo>
                    <a:pt x="29435" y="118205"/>
                  </a:lnTo>
                  <a:lnTo>
                    <a:pt x="29435" y="286893"/>
                  </a:lnTo>
                  <a:cubicBezTo>
                    <a:pt x="29435" y="293084"/>
                    <a:pt x="34388" y="298037"/>
                    <a:pt x="40580" y="298037"/>
                  </a:cubicBezTo>
                  <a:lnTo>
                    <a:pt x="108207" y="298037"/>
                  </a:lnTo>
                  <a:cubicBezTo>
                    <a:pt x="114398" y="298037"/>
                    <a:pt x="119352" y="293084"/>
                    <a:pt x="119352" y="286893"/>
                  </a:cubicBezTo>
                  <a:lnTo>
                    <a:pt x="119352" y="118205"/>
                  </a:lnTo>
                  <a:lnTo>
                    <a:pt x="130496" y="118205"/>
                  </a:lnTo>
                  <a:cubicBezTo>
                    <a:pt x="134591" y="118205"/>
                    <a:pt x="138306" y="116014"/>
                    <a:pt x="140211" y="112490"/>
                  </a:cubicBezTo>
                  <a:cubicBezTo>
                    <a:pt x="142212" y="108966"/>
                    <a:pt x="142021" y="104585"/>
                    <a:pt x="139926" y="101156"/>
                  </a:cubicBezTo>
                  <a:lnTo>
                    <a:pt x="83442" y="12002"/>
                  </a:lnTo>
                  <a:cubicBezTo>
                    <a:pt x="79346" y="5524"/>
                    <a:pt x="68583" y="5524"/>
                    <a:pt x="64583" y="12002"/>
                  </a:cubicBezTo>
                  <a:lnTo>
                    <a:pt x="8861" y="101156"/>
                  </a:lnTo>
                  <a:cubicBezTo>
                    <a:pt x="6671" y="104585"/>
                    <a:pt x="6575" y="108966"/>
                    <a:pt x="8576" y="112490"/>
                  </a:cubicBezTo>
                  <a:cubicBezTo>
                    <a:pt x="10481" y="116014"/>
                    <a:pt x="14291" y="118205"/>
                    <a:pt x="18291" y="1182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6" name="자유형: 도형 57">
              <a:extLst>
                <a:ext uri="{FF2B5EF4-FFF2-40B4-BE49-F238E27FC236}">
                  <a16:creationId xmlns:a16="http://schemas.microsoft.com/office/drawing/2014/main" xmlns="" id="{B0252495-1259-4304-BF74-B6E76C7DEA3A}"/>
                </a:ext>
              </a:extLst>
            </p:cNvPr>
            <p:cNvSpPr/>
            <p:nvPr/>
          </p:nvSpPr>
          <p:spPr>
            <a:xfrm>
              <a:off x="752656" y="1562597"/>
              <a:ext cx="390525" cy="390525"/>
            </a:xfrm>
            <a:custGeom>
              <a:avLst/>
              <a:gdLst>
                <a:gd name="connsiteX0" fmla="*/ 376142 w 390525"/>
                <a:gd name="connsiteY0" fmla="*/ 365262 h 390525"/>
                <a:gd name="connsiteX1" fmla="*/ 29432 w 390525"/>
                <a:gd name="connsiteY1" fmla="*/ 365262 h 390525"/>
                <a:gd name="connsiteX2" fmla="*/ 29432 w 390525"/>
                <a:gd name="connsiteY2" fmla="*/ 18552 h 390525"/>
                <a:gd name="connsiteX3" fmla="*/ 19526 w 390525"/>
                <a:gd name="connsiteY3" fmla="*/ 7218 h 390525"/>
                <a:gd name="connsiteX4" fmla="*/ 7144 w 390525"/>
                <a:gd name="connsiteY4" fmla="*/ 18267 h 390525"/>
                <a:gd name="connsiteX5" fmla="*/ 7144 w 390525"/>
                <a:gd name="connsiteY5" fmla="*/ 376407 h 390525"/>
                <a:gd name="connsiteX6" fmla="*/ 18288 w 390525"/>
                <a:gd name="connsiteY6" fmla="*/ 387551 h 390525"/>
                <a:gd name="connsiteX7" fmla="*/ 376428 w 390525"/>
                <a:gd name="connsiteY7" fmla="*/ 387551 h 390525"/>
                <a:gd name="connsiteX8" fmla="*/ 387477 w 390525"/>
                <a:gd name="connsiteY8" fmla="*/ 375168 h 390525"/>
                <a:gd name="connsiteX9" fmla="*/ 376142 w 390525"/>
                <a:gd name="connsiteY9" fmla="*/ 365262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0525" h="390525">
                  <a:moveTo>
                    <a:pt x="376142" y="365262"/>
                  </a:moveTo>
                  <a:lnTo>
                    <a:pt x="29432" y="365262"/>
                  </a:lnTo>
                  <a:lnTo>
                    <a:pt x="29432" y="18552"/>
                  </a:lnTo>
                  <a:cubicBezTo>
                    <a:pt x="29432" y="12837"/>
                    <a:pt x="25241" y="7789"/>
                    <a:pt x="19526" y="7218"/>
                  </a:cubicBezTo>
                  <a:cubicBezTo>
                    <a:pt x="12764" y="6456"/>
                    <a:pt x="7144" y="11694"/>
                    <a:pt x="7144" y="18267"/>
                  </a:cubicBezTo>
                  <a:lnTo>
                    <a:pt x="7144" y="376407"/>
                  </a:lnTo>
                  <a:cubicBezTo>
                    <a:pt x="7144" y="382598"/>
                    <a:pt x="12097" y="387551"/>
                    <a:pt x="18288" y="387551"/>
                  </a:cubicBezTo>
                  <a:lnTo>
                    <a:pt x="376428" y="387551"/>
                  </a:lnTo>
                  <a:cubicBezTo>
                    <a:pt x="383000" y="387551"/>
                    <a:pt x="388239" y="381836"/>
                    <a:pt x="387477" y="375168"/>
                  </a:cubicBezTo>
                  <a:cubicBezTo>
                    <a:pt x="386906" y="369453"/>
                    <a:pt x="381857" y="365262"/>
                    <a:pt x="376142" y="36526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1922" y="3008314"/>
            <a:ext cx="913277" cy="91327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5553" y="1468159"/>
            <a:ext cx="837070" cy="837070"/>
          </a:xfrm>
          <a:prstGeom prst="rect">
            <a:avLst/>
          </a:prstGeom>
        </p:spPr>
      </p:pic>
      <p:sp>
        <p:nvSpPr>
          <p:cNvPr id="41" name="사각형: 둥근 모서리 5">
            <a:extLst>
              <a:ext uri="{FF2B5EF4-FFF2-40B4-BE49-F238E27FC236}">
                <a16:creationId xmlns:a16="http://schemas.microsoft.com/office/drawing/2014/main" xmlns="" id="{67A78AD1-8854-4941-9E0F-0C5CE71CB3D0}"/>
              </a:ext>
            </a:extLst>
          </p:cNvPr>
          <p:cNvSpPr/>
          <p:nvPr/>
        </p:nvSpPr>
        <p:spPr>
          <a:xfrm>
            <a:off x="800100" y="212335"/>
            <a:ext cx="10591800" cy="6223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rgbClr val="FF33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altLang="ko-KR" sz="2800" dirty="0" smtClean="0">
                <a:solidFill>
                  <a:srgbClr val="C00000"/>
                </a:solidFill>
                <a:latin typeface="Arial Black"/>
                <a:cs typeface="Arial" panose="020B0604020202020204" pitchFamily="34" charset="0"/>
              </a:rPr>
              <a:t>System Objectives</a:t>
            </a:r>
            <a:endParaRPr lang="en-US" altLang="ko-KR" sz="2800" dirty="0">
              <a:solidFill>
                <a:srgbClr val="C00000"/>
              </a:solidFill>
              <a:latin typeface="Arial Black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4692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사각형: 둥근 모서리 5">
            <a:extLst>
              <a:ext uri="{FF2B5EF4-FFF2-40B4-BE49-F238E27FC236}">
                <a16:creationId xmlns:a16="http://schemas.microsoft.com/office/drawing/2014/main" xmlns="" id="{67A78AD1-8854-4941-9E0F-0C5CE71CB3D0}"/>
              </a:ext>
            </a:extLst>
          </p:cNvPr>
          <p:cNvSpPr/>
          <p:nvPr/>
        </p:nvSpPr>
        <p:spPr>
          <a:xfrm>
            <a:off x="609600" y="339335"/>
            <a:ext cx="10591800" cy="6223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rgbClr val="FF33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altLang="ko-KR" sz="2800" dirty="0">
                <a:solidFill>
                  <a:srgbClr val="C00000"/>
                </a:solidFill>
                <a:latin typeface="Arial Black"/>
                <a:cs typeface="Arial" panose="020B0604020202020204" pitchFamily="34" charset="0"/>
              </a:rPr>
              <a:t>System Overview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290" y="1046861"/>
            <a:ext cx="11271903" cy="5691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595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직사각형 47">
            <a:extLst>
              <a:ext uri="{FF2B5EF4-FFF2-40B4-BE49-F238E27FC236}">
                <a16:creationId xmlns:a16="http://schemas.microsoft.com/office/drawing/2014/main" xmlns="" id="{C96DC5FD-3875-4485-87DE-0468624CB56E}"/>
              </a:ext>
            </a:extLst>
          </p:cNvPr>
          <p:cNvSpPr/>
          <p:nvPr/>
        </p:nvSpPr>
        <p:spPr>
          <a:xfrm>
            <a:off x="6029091" y="2113565"/>
            <a:ext cx="4530050" cy="4031873"/>
          </a:xfrm>
          <a:prstGeom prst="rect">
            <a:avLst/>
          </a:prstGeom>
        </p:spPr>
        <p:txBody>
          <a:bodyPr wrap="square" anchor="t" anchorCtr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US" altLang="ko-KR" sz="3200" u="sng" dirty="0" smtClean="0">
                <a:solidFill>
                  <a:srgbClr val="C00000"/>
                </a:solidFill>
              </a:rPr>
              <a:t>Store Owner</a:t>
            </a:r>
          </a:p>
          <a:p>
            <a:pPr marL="457200" indent="-457200">
              <a:buFont typeface="Wingdings" pitchFamily="2" charset="2"/>
              <a:buChar char="Ø"/>
            </a:pPr>
            <a:r>
              <a: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Put items of his brand in the system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altLang="ko-KR" sz="3200" u="sng" dirty="0" smtClean="0">
                <a:solidFill>
                  <a:srgbClr val="C00000"/>
                </a:solidFill>
              </a:rPr>
              <a:t>Clients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Has to provide the system with his body measurements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Can try 3D item model on his 3D body model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Can make order for his fitting clothes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277" y="1625692"/>
            <a:ext cx="5132243" cy="394919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7" name="사각형: 둥근 모서리 5">
            <a:extLst>
              <a:ext uri="{FF2B5EF4-FFF2-40B4-BE49-F238E27FC236}">
                <a16:creationId xmlns:a16="http://schemas.microsoft.com/office/drawing/2014/main" xmlns="" id="{67A78AD1-8854-4941-9E0F-0C5CE71CB3D0}"/>
              </a:ext>
            </a:extLst>
          </p:cNvPr>
          <p:cNvSpPr/>
          <p:nvPr/>
        </p:nvSpPr>
        <p:spPr>
          <a:xfrm>
            <a:off x="5854700" y="1314542"/>
            <a:ext cx="5943600" cy="6223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rgbClr val="FF33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altLang="ko-KR" sz="2800" dirty="0" smtClean="0">
                <a:solidFill>
                  <a:srgbClr val="C00000"/>
                </a:solidFill>
                <a:latin typeface="Arial Black"/>
                <a:cs typeface="Arial" panose="020B0604020202020204" pitchFamily="34" charset="0"/>
              </a:rPr>
              <a:t>Context Diagram</a:t>
            </a:r>
            <a:endParaRPr lang="en-US" altLang="ko-KR" sz="2800" dirty="0">
              <a:solidFill>
                <a:srgbClr val="C00000"/>
              </a:solidFill>
              <a:latin typeface="Arial Black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4431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5">
            <a:extLst>
              <a:ext uri="{FF2B5EF4-FFF2-40B4-BE49-F238E27FC236}">
                <a16:creationId xmlns:a16="http://schemas.microsoft.com/office/drawing/2014/main" xmlns="" id="{67A78AD1-8854-4941-9E0F-0C5CE71CB3D0}"/>
              </a:ext>
            </a:extLst>
          </p:cNvPr>
          <p:cNvSpPr/>
          <p:nvPr/>
        </p:nvSpPr>
        <p:spPr>
          <a:xfrm>
            <a:off x="800100" y="212335"/>
            <a:ext cx="10591800" cy="6223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rgbClr val="FF33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altLang="ko-KR" sz="2800" dirty="0" smtClean="0">
                <a:solidFill>
                  <a:srgbClr val="C00000"/>
                </a:solidFill>
                <a:latin typeface="Arial Black"/>
                <a:cs typeface="Arial" panose="020B0604020202020204" pitchFamily="34" charset="0"/>
              </a:rPr>
              <a:t>Sequence Diagram</a:t>
            </a:r>
            <a:endParaRPr lang="en-US" altLang="ko-KR" sz="2800" dirty="0">
              <a:solidFill>
                <a:srgbClr val="C00000"/>
              </a:solidFill>
              <a:latin typeface="Arial Black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" y="997527"/>
            <a:ext cx="10591800" cy="5147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326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PTMON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 - Calibri">
      <a:majorFont>
        <a:latin typeface="Arial Black"/>
        <a:ea typeface="Arial Unicode MS"/>
        <a:cs typeface=""/>
      </a:majorFont>
      <a:minorFont>
        <a:latin typeface="Calibri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FF3356"/>
        </a:solidFill>
        <a:ln>
          <a:noFill/>
        </a:ln>
      </a:spPr>
      <a:bodyPr rtlCol="0" anchor="ctr"/>
      <a:lstStyle>
        <a:defPPr algn="ctr">
          <a:defRPr b="1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8618</TotalTime>
  <Words>424</Words>
  <Application>Microsoft Office PowerPoint</Application>
  <PresentationFormat>Widescreen</PresentationFormat>
  <Paragraphs>148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Arial Unicode MS</vt:lpstr>
      <vt:lpstr>맑은 고딕</vt:lpstr>
      <vt:lpstr>Arial</vt:lpstr>
      <vt:lpstr>Arial Black</vt:lpstr>
      <vt:lpstr>Calibri</vt:lpstr>
      <vt:lpstr>Wingdings</vt:lpstr>
      <vt:lpstr>PPTMON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5</dc:creator>
  <cp:lastModifiedBy>Windows User</cp:lastModifiedBy>
  <cp:revision>326</cp:revision>
  <dcterms:created xsi:type="dcterms:W3CDTF">2019-04-06T05:20:47Z</dcterms:created>
  <dcterms:modified xsi:type="dcterms:W3CDTF">2021-03-30T21:35:13Z</dcterms:modified>
</cp:coreProperties>
</file>